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0.jpg" ContentType="image/jpg"/>
  <Override PartName="/ppt/media/image12.jpg" ContentType="image/jpg"/>
  <Override PartName="/ppt/media/image13.jpg" ContentType="image/jpg"/>
  <Override PartName="/ppt/media/image14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ppt/media/image28.jpg" ContentType="image/jpg"/>
  <Override PartName="/ppt/media/image29.jpg" ContentType="image/jpg"/>
  <Override PartName="/ppt/media/image30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61"/>
  </p:notesMasterIdLst>
  <p:handoutMasterIdLst>
    <p:handoutMasterId r:id="rId62"/>
  </p:handoutMasterIdLst>
  <p:sldIdLst>
    <p:sldId id="256" r:id="rId2"/>
    <p:sldId id="328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7" r:id="rId35"/>
    <p:sldId id="294" r:id="rId36"/>
    <p:sldId id="295" r:id="rId37"/>
    <p:sldId id="296" r:id="rId38"/>
    <p:sldId id="298" r:id="rId39"/>
    <p:sldId id="301" r:id="rId40"/>
    <p:sldId id="303" r:id="rId41"/>
    <p:sldId id="325" r:id="rId42"/>
    <p:sldId id="322" r:id="rId43"/>
    <p:sldId id="323" r:id="rId44"/>
    <p:sldId id="324" r:id="rId45"/>
    <p:sldId id="319" r:id="rId46"/>
    <p:sldId id="326" r:id="rId47"/>
    <p:sldId id="304" r:id="rId48"/>
    <p:sldId id="305" r:id="rId49"/>
    <p:sldId id="327" r:id="rId50"/>
    <p:sldId id="317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8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Svijetli stil 1 - Isticanj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Radni_list_programa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Radni_list_programa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Stupac1</c:v>
                </c:pt>
              </c:strCache>
            </c:strRef>
          </c:tx>
          <c:dPt>
            <c:idx val="0"/>
            <c:bubble3D val="0"/>
            <c:spPr>
              <a:solidFill>
                <a:srgbClr val="3F517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2C-4EA6-A763-2271CDFD53AC}"/>
              </c:ext>
            </c:extLst>
          </c:dPt>
          <c:dPt>
            <c:idx val="1"/>
            <c:bubble3D val="0"/>
            <c:spPr>
              <a:solidFill>
                <a:srgbClr val="EFDA8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2C-4EA6-A763-2271CDFD53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2C-4EA6-A763-2271CDFD53AC}"/>
              </c:ext>
            </c:extLst>
          </c:dPt>
          <c:dLbls>
            <c:dLbl>
              <c:idx val="0"/>
              <c:layout>
                <c:manualLayout>
                  <c:x val="-0.22231960751981977"/>
                  <c:y val="3.307562585042329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3,5 MLRD EURA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2C-4EA6-A763-2271CDFD53AC}"/>
                </c:ext>
              </c:extLst>
            </c:dLbl>
            <c:dLbl>
              <c:idx val="1"/>
              <c:layout>
                <c:manualLayout>
                  <c:x val="0.13664045846421377"/>
                  <c:y val="-0.1631849255108444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2,7 MLRD</a:t>
                    </a:r>
                    <a:r>
                      <a:rPr lang="en-US" baseline="0"/>
                      <a:t> EURA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2C-4EA6-A763-2271CDFD53AC}"/>
                </c:ext>
              </c:extLst>
            </c:dLbl>
            <c:dLbl>
              <c:idx val="2"/>
              <c:layout>
                <c:manualLayout>
                  <c:x val="0.13325752827468315"/>
                  <c:y val="0.1337622871022233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1,94</a:t>
                    </a:r>
                    <a:r>
                      <a:rPr lang="en-US" baseline="0" dirty="0"/>
                      <a:t> MLRD EURA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2C-4EA6-A763-2271CDFD53A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Zaštita okoliša (vodno-komunalna infrastruktura i zbrinjavanje otpada), prometna infrastruktura i prilgodba klimatskim promjenama</c:v>
                </c:pt>
                <c:pt idx="1">
                  <c:v>Konkurentnost, istraživanje i ionvacije, informacijske i telekomunikacijske tehnologije, razvoj malih i srednjih poduzeća, niskougljično gospodarstvo i obrazovanje</c:v>
                </c:pt>
                <c:pt idx="2">
                  <c:v>Podrška malim i srednjim poduzećima i ulaganja u istraživanje, razvoj i inovacije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3.5</c:v>
                </c:pt>
                <c:pt idx="1">
                  <c:v>2.7</c:v>
                </c:pt>
                <c:pt idx="2">
                  <c:v>1.94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F2C-4EA6-A763-2271CDFD53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8.6854024990242057E-2"/>
          <c:y val="0.62798581845660206"/>
          <c:w val="0.87393503937007877"/>
          <c:h val="0.372014181543397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Stupac1</c:v>
                </c:pt>
              </c:strCache>
            </c:strRef>
          </c:tx>
          <c:dPt>
            <c:idx val="0"/>
            <c:bubble3D val="0"/>
            <c:spPr>
              <a:solidFill>
                <a:srgbClr val="3F517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42-4784-A675-406D4D9F1BCB}"/>
              </c:ext>
            </c:extLst>
          </c:dPt>
          <c:dPt>
            <c:idx val="1"/>
            <c:bubble3D val="0"/>
            <c:spPr>
              <a:solidFill>
                <a:srgbClr val="EFDA8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42-4784-A675-406D4D9F1B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42-4784-A675-406D4D9F1BCB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42-4784-A675-406D4D9F1BCB}"/>
              </c:ext>
            </c:extLst>
          </c:dPt>
          <c:dPt>
            <c:idx val="4"/>
            <c:bubble3D val="0"/>
            <c:spPr>
              <a:solidFill>
                <a:srgbClr val="D2C1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42-4784-A675-406D4D9F1BCB}"/>
              </c:ext>
            </c:extLst>
          </c:dPt>
          <c:dLbls>
            <c:dLbl>
              <c:idx val="0"/>
              <c:layout>
                <c:manualLayout>
                  <c:x val="-0.1207657662210672"/>
                  <c:y val="6.9678688549226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42-4784-A675-406D4D9F1BCB}"/>
                </c:ext>
              </c:extLst>
            </c:dLbl>
            <c:dLbl>
              <c:idx val="1"/>
              <c:layout>
                <c:manualLayout>
                  <c:x val="-6.6679881537851621E-2"/>
                  <c:y val="-0.133191929808248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42-4784-A675-406D4D9F1BCB}"/>
                </c:ext>
              </c:extLst>
            </c:dLbl>
            <c:dLbl>
              <c:idx val="2"/>
              <c:layout>
                <c:manualLayout>
                  <c:x val="0.1416407703858106"/>
                  <c:y val="-5.5185179445346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42-4784-A675-406D4D9F1BCB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42-4784-A675-406D4D9F1BCB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42-4784-A675-406D4D9F1B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Visoka zapošljivost i mobilnost radne snage</c:v>
                </c:pt>
                <c:pt idx="1">
                  <c:v>Socijalno uključivanje</c:v>
                </c:pt>
                <c:pt idx="2">
                  <c:v>Obrazovanje i cjeloživotno obrazovanje</c:v>
                </c:pt>
                <c:pt idx="3">
                  <c:v>Pametna administracija</c:v>
                </c:pt>
                <c:pt idx="4">
                  <c:v>Tehnička pomoć</c:v>
                </c:pt>
              </c:strCache>
            </c:strRef>
          </c:cat>
          <c:val>
            <c:numRef>
              <c:f>List1!$B$2:$B$6</c:f>
              <c:numCache>
                <c:formatCode>0%</c:formatCode>
                <c:ptCount val="5"/>
                <c:pt idx="0">
                  <c:v>0.34</c:v>
                </c:pt>
                <c:pt idx="1">
                  <c:v>0.21</c:v>
                </c:pt>
                <c:pt idx="2">
                  <c:v>0.28000000000000003</c:v>
                </c:pt>
                <c:pt idx="3">
                  <c:v>0.12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42-4784-A675-406D4D9F1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988014711184826"/>
          <c:y val="0.74657993225963803"/>
          <c:w val="0.60730863787062261"/>
          <c:h val="0.253420067740362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569162-255F-4831-B84A-17B0CFCDB721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01728DC9-5BE3-435F-9A4A-89579E4F9D63}">
      <dgm:prSet phldrT="[Text]" custT="1"/>
      <dgm:spPr/>
      <dgm:t>
        <a:bodyPr/>
        <a:lstStyle/>
        <a:p>
          <a:r>
            <a:rPr lang="hr-HR" sz="1800"/>
            <a:t>Projektna ideja</a:t>
          </a:r>
          <a:endParaRPr lang="hr-HR" sz="1800" dirty="0"/>
        </a:p>
      </dgm:t>
    </dgm:pt>
    <dgm:pt modelId="{0A8A3696-9EE5-4DC0-8F5C-2013C37D667C}" type="parTrans" cxnId="{7BA7EAA2-D5AE-42FD-B390-DB6F1348131F}">
      <dgm:prSet/>
      <dgm:spPr/>
      <dgm:t>
        <a:bodyPr/>
        <a:lstStyle/>
        <a:p>
          <a:endParaRPr lang="hr-HR"/>
        </a:p>
      </dgm:t>
    </dgm:pt>
    <dgm:pt modelId="{5788C528-67C4-4C97-BC91-99F65EAD2FEB}" type="sibTrans" cxnId="{7BA7EAA2-D5AE-42FD-B390-DB6F1348131F}">
      <dgm:prSet/>
      <dgm:spPr/>
      <dgm:t>
        <a:bodyPr/>
        <a:lstStyle/>
        <a:p>
          <a:endParaRPr lang="hr-HR"/>
        </a:p>
      </dgm:t>
    </dgm:pt>
    <dgm:pt modelId="{33FFCE09-D203-4F6E-AB87-A80AC132B8F6}">
      <dgm:prSet phldrT="[Text]" custT="1"/>
      <dgm:spPr/>
      <dgm:t>
        <a:bodyPr/>
        <a:lstStyle/>
        <a:p>
          <a:r>
            <a:rPr lang="hr-HR" sz="1800"/>
            <a:t>Identifikacija strateških dokumenata</a:t>
          </a:r>
          <a:endParaRPr lang="hr-HR" sz="1800" dirty="0"/>
        </a:p>
      </dgm:t>
    </dgm:pt>
    <dgm:pt modelId="{E2A31A30-49BB-477D-90DD-0B53BBE532FA}" type="parTrans" cxnId="{2097F015-A9C6-415B-8C60-5C673FFB73CA}">
      <dgm:prSet/>
      <dgm:spPr/>
      <dgm:t>
        <a:bodyPr/>
        <a:lstStyle/>
        <a:p>
          <a:endParaRPr lang="hr-HR"/>
        </a:p>
      </dgm:t>
    </dgm:pt>
    <dgm:pt modelId="{12CF85F9-ECA1-4FE9-A9FA-AFB60C85F06D}" type="sibTrans" cxnId="{2097F015-A9C6-415B-8C60-5C673FFB73CA}">
      <dgm:prSet/>
      <dgm:spPr/>
      <dgm:t>
        <a:bodyPr/>
        <a:lstStyle/>
        <a:p>
          <a:endParaRPr lang="hr-HR"/>
        </a:p>
      </dgm:t>
    </dgm:pt>
    <dgm:pt modelId="{59AA26A8-0739-4E3D-9CDD-625188DEC3AC}">
      <dgm:prSet phldrT="[Text]" custT="1"/>
      <dgm:spPr/>
      <dgm:t>
        <a:bodyPr/>
        <a:lstStyle/>
        <a:p>
          <a:r>
            <a:rPr lang="hr-HR" sz="1800"/>
            <a:t>Citiranje ključnih odredbi i opis</a:t>
          </a:r>
          <a:endParaRPr lang="hr-HR" sz="1800" dirty="0"/>
        </a:p>
      </dgm:t>
    </dgm:pt>
    <dgm:pt modelId="{18EFAA9C-7676-4918-8A83-EBB4355E0ED5}" type="parTrans" cxnId="{CD8ED3F7-48EF-42EA-88EB-630CCD3A857D}">
      <dgm:prSet/>
      <dgm:spPr/>
      <dgm:t>
        <a:bodyPr/>
        <a:lstStyle/>
        <a:p>
          <a:endParaRPr lang="hr-HR"/>
        </a:p>
      </dgm:t>
    </dgm:pt>
    <dgm:pt modelId="{C4FE2CF1-CCEA-40E8-B9E9-8090C0D738B0}" type="sibTrans" cxnId="{CD8ED3F7-48EF-42EA-88EB-630CCD3A857D}">
      <dgm:prSet/>
      <dgm:spPr/>
      <dgm:t>
        <a:bodyPr/>
        <a:lstStyle/>
        <a:p>
          <a:endParaRPr lang="hr-HR"/>
        </a:p>
      </dgm:t>
    </dgm:pt>
    <dgm:pt modelId="{22B6EF04-0077-430A-A148-6E4EA36AD0D7}" type="pres">
      <dgm:prSet presAssocID="{F8569162-255F-4831-B84A-17B0CFCDB721}" presName="CompostProcess" presStyleCnt="0">
        <dgm:presLayoutVars>
          <dgm:dir/>
          <dgm:resizeHandles val="exact"/>
        </dgm:presLayoutVars>
      </dgm:prSet>
      <dgm:spPr/>
    </dgm:pt>
    <dgm:pt modelId="{AED9694C-AEC2-44A9-941B-71E27125FC2E}" type="pres">
      <dgm:prSet presAssocID="{F8569162-255F-4831-B84A-17B0CFCDB721}" presName="arrow" presStyleLbl="bgShp" presStyleIdx="0" presStyleCnt="1" custScaleX="117647"/>
      <dgm:spPr/>
    </dgm:pt>
    <dgm:pt modelId="{F29FFE34-A966-45BF-8F8D-8F5C0F6A9E4F}" type="pres">
      <dgm:prSet presAssocID="{F8569162-255F-4831-B84A-17B0CFCDB721}" presName="linearProcess" presStyleCnt="0"/>
      <dgm:spPr/>
    </dgm:pt>
    <dgm:pt modelId="{90529473-C937-477F-944C-8826AD684542}" type="pres">
      <dgm:prSet presAssocID="{01728DC9-5BE3-435F-9A4A-89579E4F9D63}" presName="textNode" presStyleLbl="node1" presStyleIdx="0" presStyleCnt="3" custScaleX="73534" custLinFactX="-4714" custLinFactNeighborX="-100000" custLinFactNeighborY="104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1FB3C68-6DB9-4CBE-BA0B-EA3CB3E3062B}" type="pres">
      <dgm:prSet presAssocID="{5788C528-67C4-4C97-BC91-99F65EAD2FEB}" presName="sibTrans" presStyleCnt="0"/>
      <dgm:spPr/>
    </dgm:pt>
    <dgm:pt modelId="{0998FF63-B861-41D8-BD0E-3C835780EF6A}" type="pres">
      <dgm:prSet presAssocID="{33FFCE09-D203-4F6E-AB87-A80AC132B8F6}" presName="textNode" presStyleLbl="node1" presStyleIdx="1" presStyleCnt="3" custScaleX="73534" custLinFactX="-4714" custLinFactNeighborX="-100000" custLinFactNeighborY="104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C111F2E-E614-4AD2-8901-F32216EEEEEE}" type="pres">
      <dgm:prSet presAssocID="{12CF85F9-ECA1-4FE9-A9FA-AFB60C85F06D}" presName="sibTrans" presStyleCnt="0"/>
      <dgm:spPr/>
    </dgm:pt>
    <dgm:pt modelId="{39D8D9F5-61AB-440A-A30A-DE07C06C34C8}" type="pres">
      <dgm:prSet presAssocID="{59AA26A8-0739-4E3D-9CDD-625188DEC3AC}" presName="textNode" presStyleLbl="node1" presStyleIdx="2" presStyleCnt="3" custScaleX="73534" custLinFactX="-4714" custLinFactNeighborX="-100000" custLinFactNeighborY="104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7BA7EAA2-D5AE-42FD-B390-DB6F1348131F}" srcId="{F8569162-255F-4831-B84A-17B0CFCDB721}" destId="{01728DC9-5BE3-435F-9A4A-89579E4F9D63}" srcOrd="0" destOrd="0" parTransId="{0A8A3696-9EE5-4DC0-8F5C-2013C37D667C}" sibTransId="{5788C528-67C4-4C97-BC91-99F65EAD2FEB}"/>
    <dgm:cxn modelId="{88C19AA0-8DBF-4F04-A0D8-843B8D811090}" type="presOf" srcId="{F8569162-255F-4831-B84A-17B0CFCDB721}" destId="{22B6EF04-0077-430A-A148-6E4EA36AD0D7}" srcOrd="0" destOrd="0" presId="urn:microsoft.com/office/officeart/2005/8/layout/hProcess9"/>
    <dgm:cxn modelId="{864330B6-B45E-4742-9D4D-DD480545B986}" type="presOf" srcId="{01728DC9-5BE3-435F-9A4A-89579E4F9D63}" destId="{90529473-C937-477F-944C-8826AD684542}" srcOrd="0" destOrd="0" presId="urn:microsoft.com/office/officeart/2005/8/layout/hProcess9"/>
    <dgm:cxn modelId="{E14C844C-8950-458A-B4CC-A9C3CF19D727}" type="presOf" srcId="{33FFCE09-D203-4F6E-AB87-A80AC132B8F6}" destId="{0998FF63-B861-41D8-BD0E-3C835780EF6A}" srcOrd="0" destOrd="0" presId="urn:microsoft.com/office/officeart/2005/8/layout/hProcess9"/>
    <dgm:cxn modelId="{2097F015-A9C6-415B-8C60-5C673FFB73CA}" srcId="{F8569162-255F-4831-B84A-17B0CFCDB721}" destId="{33FFCE09-D203-4F6E-AB87-A80AC132B8F6}" srcOrd="1" destOrd="0" parTransId="{E2A31A30-49BB-477D-90DD-0B53BBE532FA}" sibTransId="{12CF85F9-ECA1-4FE9-A9FA-AFB60C85F06D}"/>
    <dgm:cxn modelId="{EDD692C7-3DE2-4A50-9B24-4F52EB24EE24}" type="presOf" srcId="{59AA26A8-0739-4E3D-9CDD-625188DEC3AC}" destId="{39D8D9F5-61AB-440A-A30A-DE07C06C34C8}" srcOrd="0" destOrd="0" presId="urn:microsoft.com/office/officeart/2005/8/layout/hProcess9"/>
    <dgm:cxn modelId="{CD8ED3F7-48EF-42EA-88EB-630CCD3A857D}" srcId="{F8569162-255F-4831-B84A-17B0CFCDB721}" destId="{59AA26A8-0739-4E3D-9CDD-625188DEC3AC}" srcOrd="2" destOrd="0" parTransId="{18EFAA9C-7676-4918-8A83-EBB4355E0ED5}" sibTransId="{C4FE2CF1-CCEA-40E8-B9E9-8090C0D738B0}"/>
    <dgm:cxn modelId="{88A249CC-4143-4CEA-9746-DB009A664AEB}" type="presParOf" srcId="{22B6EF04-0077-430A-A148-6E4EA36AD0D7}" destId="{AED9694C-AEC2-44A9-941B-71E27125FC2E}" srcOrd="0" destOrd="0" presId="urn:microsoft.com/office/officeart/2005/8/layout/hProcess9"/>
    <dgm:cxn modelId="{E1DC28F7-A062-48E5-8B06-423BE9FD615B}" type="presParOf" srcId="{22B6EF04-0077-430A-A148-6E4EA36AD0D7}" destId="{F29FFE34-A966-45BF-8F8D-8F5C0F6A9E4F}" srcOrd="1" destOrd="0" presId="urn:microsoft.com/office/officeart/2005/8/layout/hProcess9"/>
    <dgm:cxn modelId="{850BE0BD-09A5-4D3B-A605-A1173C55375A}" type="presParOf" srcId="{F29FFE34-A966-45BF-8F8D-8F5C0F6A9E4F}" destId="{90529473-C937-477F-944C-8826AD684542}" srcOrd="0" destOrd="0" presId="urn:microsoft.com/office/officeart/2005/8/layout/hProcess9"/>
    <dgm:cxn modelId="{55DE7DEA-F2A0-4F58-B1ED-AC498034C2AB}" type="presParOf" srcId="{F29FFE34-A966-45BF-8F8D-8F5C0F6A9E4F}" destId="{C1FB3C68-6DB9-4CBE-BA0B-EA3CB3E3062B}" srcOrd="1" destOrd="0" presId="urn:microsoft.com/office/officeart/2005/8/layout/hProcess9"/>
    <dgm:cxn modelId="{737FDDA9-BB00-4F61-A738-6DEEB4B490E3}" type="presParOf" srcId="{F29FFE34-A966-45BF-8F8D-8F5C0F6A9E4F}" destId="{0998FF63-B861-41D8-BD0E-3C835780EF6A}" srcOrd="2" destOrd="0" presId="urn:microsoft.com/office/officeart/2005/8/layout/hProcess9"/>
    <dgm:cxn modelId="{429EEECF-CFAC-46F3-9848-75E079D69E76}" type="presParOf" srcId="{F29FFE34-A966-45BF-8F8D-8F5C0F6A9E4F}" destId="{4C111F2E-E614-4AD2-8901-F32216EEEEEE}" srcOrd="3" destOrd="0" presId="urn:microsoft.com/office/officeart/2005/8/layout/hProcess9"/>
    <dgm:cxn modelId="{CCA74B30-DCAD-428C-ACEF-D83AF0A32601}" type="presParOf" srcId="{F29FFE34-A966-45BF-8F8D-8F5C0F6A9E4F}" destId="{39D8D9F5-61AB-440A-A30A-DE07C06C34C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DA06AC-D6CD-46C2-864F-47D4EA767CF3}" type="doc">
      <dgm:prSet loTypeId="urn:microsoft.com/office/officeart/2005/8/layout/lProcess2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1D77FA0C-C05E-4863-806B-E4F6954C39C5}">
      <dgm:prSet phldrT="[Text]" custT="1"/>
      <dgm:spPr>
        <a:solidFill>
          <a:srgbClr val="EFDA86"/>
        </a:solidFill>
      </dgm:spPr>
      <dgm:t>
        <a:bodyPr anchor="ctr"/>
        <a:lstStyle/>
        <a:p>
          <a:pPr marL="90488" indent="0" algn="l"/>
          <a:r>
            <a:rPr lang="hr-HR" sz="1400" b="1" dirty="0">
              <a:solidFill>
                <a:srgbClr val="3F517B"/>
              </a:solidFill>
            </a:rPr>
            <a:t>Njegovanje ekonomije s visokom stopom zaposlenosti koja donosi društvenu i teritorijalnu povezanost</a:t>
          </a:r>
          <a:endParaRPr lang="hr-HR" sz="1400" dirty="0">
            <a:solidFill>
              <a:srgbClr val="3F517B"/>
            </a:solidFill>
          </a:endParaRPr>
        </a:p>
      </dgm:t>
    </dgm:pt>
    <dgm:pt modelId="{3C4B1292-7D7F-4F74-8CED-956EE80A85A0}">
      <dgm:prSet phldrT="[Text]" custT="1"/>
      <dgm:spPr>
        <a:solidFill>
          <a:schemeClr val="accent1"/>
        </a:solidFill>
      </dgm:spPr>
      <dgm:t>
        <a:bodyPr/>
        <a:lstStyle/>
        <a:p>
          <a:pPr marL="180975" indent="0" algn="l"/>
          <a:r>
            <a:rPr lang="hr-HR" sz="2000" b="1" dirty="0">
              <a:solidFill>
                <a:srgbClr val="3F517B"/>
              </a:solidFill>
            </a:rPr>
            <a:t>3. Uključiv rast </a:t>
          </a:r>
        </a:p>
      </dgm:t>
    </dgm:pt>
    <dgm:pt modelId="{F950A1FF-DEAC-4BDD-9DB4-9C65A9B849AE}" type="sibTrans" cxnId="{46795E2C-4737-4256-9F73-B7AA0BE722C4}">
      <dgm:prSet/>
      <dgm:spPr/>
      <dgm:t>
        <a:bodyPr/>
        <a:lstStyle/>
        <a:p>
          <a:endParaRPr lang="hr-HR"/>
        </a:p>
      </dgm:t>
    </dgm:pt>
    <dgm:pt modelId="{E50F2C17-0645-49D2-94A7-EAA8B35D5D46}" type="parTrans" cxnId="{46795E2C-4737-4256-9F73-B7AA0BE722C4}">
      <dgm:prSet/>
      <dgm:spPr/>
      <dgm:t>
        <a:bodyPr/>
        <a:lstStyle/>
        <a:p>
          <a:endParaRPr lang="hr-HR"/>
        </a:p>
      </dgm:t>
    </dgm:pt>
    <dgm:pt modelId="{27FD614B-C190-47F1-B638-51FD6FD1A3E1}" type="sibTrans" cxnId="{9362CE04-046B-40A1-A06C-67B6E1437A5A}">
      <dgm:prSet/>
      <dgm:spPr/>
      <dgm:t>
        <a:bodyPr/>
        <a:lstStyle/>
        <a:p>
          <a:endParaRPr lang="hr-HR"/>
        </a:p>
      </dgm:t>
    </dgm:pt>
    <dgm:pt modelId="{C64339F8-C2F4-45F7-A882-B4CD21B33EC3}" type="parTrans" cxnId="{9362CE04-046B-40A1-A06C-67B6E1437A5A}">
      <dgm:prSet/>
      <dgm:spPr/>
      <dgm:t>
        <a:bodyPr/>
        <a:lstStyle/>
        <a:p>
          <a:endParaRPr lang="hr-HR"/>
        </a:p>
      </dgm:t>
    </dgm:pt>
    <dgm:pt modelId="{258FB898-453C-4AC9-BABE-B91AB079477F}">
      <dgm:prSet phldrT="[Text]" custT="1"/>
      <dgm:spPr>
        <a:solidFill>
          <a:srgbClr val="EFDA86"/>
        </a:solidFill>
      </dgm:spPr>
      <dgm:t>
        <a:bodyPr anchor="ctr"/>
        <a:lstStyle/>
        <a:p>
          <a:pPr marL="90488" indent="0" algn="l"/>
          <a:r>
            <a:rPr lang="hr-HR" sz="1400" b="1" dirty="0">
              <a:solidFill>
                <a:srgbClr val="3F517B"/>
              </a:solidFill>
            </a:rPr>
            <a:t>Promicanje ekonomije koja učinkovitije iskorištava resurse, koja je zelenija i konkurentnija </a:t>
          </a:r>
          <a:endParaRPr lang="hr-HR" sz="1400" dirty="0">
            <a:solidFill>
              <a:srgbClr val="3F517B"/>
            </a:solidFill>
          </a:endParaRPr>
        </a:p>
      </dgm:t>
    </dgm:pt>
    <dgm:pt modelId="{4A516688-3BEA-46ED-8271-DAF2B2E873E5}">
      <dgm:prSet phldrT="[Text]" custT="1"/>
      <dgm:spPr>
        <a:solidFill>
          <a:schemeClr val="accent1"/>
        </a:solidFill>
      </dgm:spPr>
      <dgm:t>
        <a:bodyPr/>
        <a:lstStyle/>
        <a:p>
          <a:pPr marL="180975" indent="0" algn="l"/>
          <a:r>
            <a:rPr lang="hr-HR" sz="2000" b="1" dirty="0">
              <a:solidFill>
                <a:srgbClr val="3F517B"/>
              </a:solidFill>
            </a:rPr>
            <a:t>2. Održiv rast</a:t>
          </a:r>
        </a:p>
      </dgm:t>
    </dgm:pt>
    <dgm:pt modelId="{D415E2C8-039E-476E-ACAB-9F3708993738}" type="sibTrans" cxnId="{92F68478-EEB3-44FE-9DD2-01CF5B33A9B9}">
      <dgm:prSet/>
      <dgm:spPr/>
      <dgm:t>
        <a:bodyPr/>
        <a:lstStyle/>
        <a:p>
          <a:endParaRPr lang="hr-HR"/>
        </a:p>
      </dgm:t>
    </dgm:pt>
    <dgm:pt modelId="{B52898FA-10FC-4960-8091-BC35D69821AC}" type="parTrans" cxnId="{92F68478-EEB3-44FE-9DD2-01CF5B33A9B9}">
      <dgm:prSet/>
      <dgm:spPr/>
      <dgm:t>
        <a:bodyPr/>
        <a:lstStyle/>
        <a:p>
          <a:endParaRPr lang="hr-HR"/>
        </a:p>
      </dgm:t>
    </dgm:pt>
    <dgm:pt modelId="{E663AF1C-6C7B-4EA2-8473-0979A26E4F3F}" type="sibTrans" cxnId="{FAAB272D-A791-4F60-A6A7-B1023989392D}">
      <dgm:prSet/>
      <dgm:spPr/>
      <dgm:t>
        <a:bodyPr/>
        <a:lstStyle/>
        <a:p>
          <a:endParaRPr lang="hr-HR"/>
        </a:p>
      </dgm:t>
    </dgm:pt>
    <dgm:pt modelId="{D94D80B5-B109-4352-8B0F-8C5600B9CB4C}" type="parTrans" cxnId="{FAAB272D-A791-4F60-A6A7-B1023989392D}">
      <dgm:prSet/>
      <dgm:spPr/>
      <dgm:t>
        <a:bodyPr/>
        <a:lstStyle/>
        <a:p>
          <a:endParaRPr lang="hr-HR"/>
        </a:p>
      </dgm:t>
    </dgm:pt>
    <dgm:pt modelId="{9751CD57-4B8F-4333-8853-5A079AD35947}">
      <dgm:prSet phldrT="[Text]" custT="1"/>
      <dgm:spPr>
        <a:solidFill>
          <a:srgbClr val="EFDA86"/>
        </a:solidFill>
      </dgm:spPr>
      <dgm:t>
        <a:bodyPr anchor="ctr"/>
        <a:lstStyle/>
        <a:p>
          <a:pPr marL="90488" indent="0" algn="l"/>
          <a:r>
            <a:rPr lang="hr-HR" sz="1600" b="1" dirty="0">
              <a:solidFill>
                <a:srgbClr val="3F517B"/>
              </a:solidFill>
            </a:rPr>
            <a:t>Razvijanje ekonomije utemeljene na znanju i inovacijama</a:t>
          </a:r>
          <a:endParaRPr lang="hr-HR" sz="1600" dirty="0">
            <a:solidFill>
              <a:srgbClr val="3F517B"/>
            </a:solidFill>
          </a:endParaRPr>
        </a:p>
      </dgm:t>
    </dgm:pt>
    <dgm:pt modelId="{1F50EC30-7FF1-4174-9F20-EB10368DA365}">
      <dgm:prSet phldrT="[Text]" custT="1"/>
      <dgm:spPr>
        <a:solidFill>
          <a:schemeClr val="accent1"/>
        </a:solidFill>
      </dgm:spPr>
      <dgm:t>
        <a:bodyPr/>
        <a:lstStyle/>
        <a:p>
          <a:pPr marL="180975" indent="0" algn="l"/>
          <a:r>
            <a:rPr lang="hr-HR" sz="2000" b="1" dirty="0">
              <a:solidFill>
                <a:srgbClr val="3F517B"/>
              </a:solidFill>
            </a:rPr>
            <a:t>1. Pametan rast </a:t>
          </a:r>
          <a:endParaRPr lang="hr-HR" sz="2000" dirty="0">
            <a:solidFill>
              <a:srgbClr val="3F517B"/>
            </a:solidFill>
          </a:endParaRPr>
        </a:p>
      </dgm:t>
    </dgm:pt>
    <dgm:pt modelId="{2BBA0D69-B478-45C2-A64F-A10265CCB4E9}" type="sibTrans" cxnId="{E930DDCE-CF80-4672-8959-A31A4D8ADEE1}">
      <dgm:prSet/>
      <dgm:spPr/>
      <dgm:t>
        <a:bodyPr/>
        <a:lstStyle/>
        <a:p>
          <a:endParaRPr lang="hr-HR"/>
        </a:p>
      </dgm:t>
    </dgm:pt>
    <dgm:pt modelId="{1D48C0A8-FB63-4A4A-B4A2-AF6A05510F8F}" type="parTrans" cxnId="{E930DDCE-CF80-4672-8959-A31A4D8ADEE1}">
      <dgm:prSet/>
      <dgm:spPr/>
      <dgm:t>
        <a:bodyPr/>
        <a:lstStyle/>
        <a:p>
          <a:endParaRPr lang="hr-HR"/>
        </a:p>
      </dgm:t>
    </dgm:pt>
    <dgm:pt modelId="{38571BFC-479A-4223-9977-62582ABD8884}" type="sibTrans" cxnId="{AAFD8122-8A9E-4CB4-800A-FE5172E49930}">
      <dgm:prSet/>
      <dgm:spPr/>
      <dgm:t>
        <a:bodyPr/>
        <a:lstStyle/>
        <a:p>
          <a:endParaRPr lang="hr-HR"/>
        </a:p>
      </dgm:t>
    </dgm:pt>
    <dgm:pt modelId="{7352C3FB-BFCF-4175-B3DD-BD94865DBE53}" type="parTrans" cxnId="{AAFD8122-8A9E-4CB4-800A-FE5172E49930}">
      <dgm:prSet/>
      <dgm:spPr/>
      <dgm:t>
        <a:bodyPr/>
        <a:lstStyle/>
        <a:p>
          <a:endParaRPr lang="hr-HR"/>
        </a:p>
      </dgm:t>
    </dgm:pt>
    <dgm:pt modelId="{88098675-3164-4976-ADF2-BBEA67BBD439}" type="pres">
      <dgm:prSet presAssocID="{9BDA06AC-D6CD-46C2-864F-47D4EA767CF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2983D96-B0CE-41D7-B26F-088C392DDE4D}" type="pres">
      <dgm:prSet presAssocID="{1F50EC30-7FF1-4174-9F20-EB10368DA365}" presName="compNode" presStyleCnt="0"/>
      <dgm:spPr/>
    </dgm:pt>
    <dgm:pt modelId="{674F47BC-404B-442E-BE57-B6AE04DD7B7B}" type="pres">
      <dgm:prSet presAssocID="{1F50EC30-7FF1-4174-9F20-EB10368DA365}" presName="aNode" presStyleLbl="bgShp" presStyleIdx="0" presStyleCnt="3" custLinFactNeighborX="-38"/>
      <dgm:spPr/>
      <dgm:t>
        <a:bodyPr/>
        <a:lstStyle/>
        <a:p>
          <a:endParaRPr lang="hr-HR"/>
        </a:p>
      </dgm:t>
    </dgm:pt>
    <dgm:pt modelId="{24BB0B22-CC53-43FA-8899-A0F837A7252F}" type="pres">
      <dgm:prSet presAssocID="{1F50EC30-7FF1-4174-9F20-EB10368DA365}" presName="textNode" presStyleLbl="bgShp" presStyleIdx="0" presStyleCnt="3"/>
      <dgm:spPr/>
      <dgm:t>
        <a:bodyPr/>
        <a:lstStyle/>
        <a:p>
          <a:endParaRPr lang="hr-HR"/>
        </a:p>
      </dgm:t>
    </dgm:pt>
    <dgm:pt modelId="{FC0EBF25-F6EC-45D0-8CE7-218F677433FC}" type="pres">
      <dgm:prSet presAssocID="{1F50EC30-7FF1-4174-9F20-EB10368DA365}" presName="compChildNode" presStyleCnt="0"/>
      <dgm:spPr/>
    </dgm:pt>
    <dgm:pt modelId="{965E76BF-7576-4AE6-BD77-A044B8BCEFFE}" type="pres">
      <dgm:prSet presAssocID="{1F50EC30-7FF1-4174-9F20-EB10368DA365}" presName="theInnerList" presStyleCnt="0"/>
      <dgm:spPr/>
    </dgm:pt>
    <dgm:pt modelId="{7739A834-AD9D-426C-830A-53205DA3F418}" type="pres">
      <dgm:prSet presAssocID="{9751CD57-4B8F-4333-8853-5A079AD35947}" presName="childNode" presStyleLbl="node1" presStyleIdx="0" presStyleCnt="3" custScaleX="115925" custScaleY="111933" custLinFactNeighborX="-415" custLinFactNeighborY="-836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10212DB-2CAD-4633-B6E1-585B61B2CA62}" type="pres">
      <dgm:prSet presAssocID="{1F50EC30-7FF1-4174-9F20-EB10368DA365}" presName="aSpace" presStyleCnt="0"/>
      <dgm:spPr/>
    </dgm:pt>
    <dgm:pt modelId="{6D463FE1-9B2A-4C17-B7C1-909F981A47F2}" type="pres">
      <dgm:prSet presAssocID="{4A516688-3BEA-46ED-8271-DAF2B2E873E5}" presName="compNode" presStyleCnt="0"/>
      <dgm:spPr/>
    </dgm:pt>
    <dgm:pt modelId="{587D5804-EAF1-4894-88B1-F37B3F071E07}" type="pres">
      <dgm:prSet presAssocID="{4A516688-3BEA-46ED-8271-DAF2B2E873E5}" presName="aNode" presStyleLbl="bgShp" presStyleIdx="1" presStyleCnt="3" custLinFactNeighborX="180"/>
      <dgm:spPr/>
      <dgm:t>
        <a:bodyPr/>
        <a:lstStyle/>
        <a:p>
          <a:endParaRPr lang="hr-HR"/>
        </a:p>
      </dgm:t>
    </dgm:pt>
    <dgm:pt modelId="{706FE194-F17B-4339-AB68-E970593B2AD2}" type="pres">
      <dgm:prSet presAssocID="{4A516688-3BEA-46ED-8271-DAF2B2E873E5}" presName="textNode" presStyleLbl="bgShp" presStyleIdx="1" presStyleCnt="3"/>
      <dgm:spPr/>
      <dgm:t>
        <a:bodyPr/>
        <a:lstStyle/>
        <a:p>
          <a:endParaRPr lang="hr-HR"/>
        </a:p>
      </dgm:t>
    </dgm:pt>
    <dgm:pt modelId="{2E91B84F-958D-4083-AB29-1A3BE55DD267}" type="pres">
      <dgm:prSet presAssocID="{4A516688-3BEA-46ED-8271-DAF2B2E873E5}" presName="compChildNode" presStyleCnt="0"/>
      <dgm:spPr/>
    </dgm:pt>
    <dgm:pt modelId="{F7346800-0BA2-488E-8874-439EFB1393E6}" type="pres">
      <dgm:prSet presAssocID="{4A516688-3BEA-46ED-8271-DAF2B2E873E5}" presName="theInnerList" presStyleCnt="0"/>
      <dgm:spPr/>
    </dgm:pt>
    <dgm:pt modelId="{7DDD0959-776F-4422-AF12-FD6BF89C64E9}" type="pres">
      <dgm:prSet presAssocID="{258FB898-453C-4AC9-BABE-B91AB079477F}" presName="childNode" presStyleLbl="node1" presStyleIdx="1" presStyleCnt="3" custScaleX="115925" custScaleY="111933" custLinFactNeighborY="-772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E81AE9D-9B0E-4B27-BADB-B2454C34F1E9}" type="pres">
      <dgm:prSet presAssocID="{4A516688-3BEA-46ED-8271-DAF2B2E873E5}" presName="aSpace" presStyleCnt="0"/>
      <dgm:spPr/>
    </dgm:pt>
    <dgm:pt modelId="{75667E28-6591-4FBC-8871-2DC88ABB7A0C}" type="pres">
      <dgm:prSet presAssocID="{3C4B1292-7D7F-4F74-8CED-956EE80A85A0}" presName="compNode" presStyleCnt="0"/>
      <dgm:spPr/>
    </dgm:pt>
    <dgm:pt modelId="{3D8451E9-777F-400D-BFB2-FF0C3E5EA9A0}" type="pres">
      <dgm:prSet presAssocID="{3C4B1292-7D7F-4F74-8CED-956EE80A85A0}" presName="aNode" presStyleLbl="bgShp" presStyleIdx="2" presStyleCnt="3" custLinFactNeighborX="332" custLinFactNeighborY="-373"/>
      <dgm:spPr/>
      <dgm:t>
        <a:bodyPr/>
        <a:lstStyle/>
        <a:p>
          <a:endParaRPr lang="hr-HR"/>
        </a:p>
      </dgm:t>
    </dgm:pt>
    <dgm:pt modelId="{1E793191-A6DF-4813-83BB-52FC6B48068D}" type="pres">
      <dgm:prSet presAssocID="{3C4B1292-7D7F-4F74-8CED-956EE80A85A0}" presName="textNode" presStyleLbl="bgShp" presStyleIdx="2" presStyleCnt="3"/>
      <dgm:spPr/>
      <dgm:t>
        <a:bodyPr/>
        <a:lstStyle/>
        <a:p>
          <a:endParaRPr lang="hr-HR"/>
        </a:p>
      </dgm:t>
    </dgm:pt>
    <dgm:pt modelId="{A278FC82-3BB4-4E6C-AAB5-D501AB6C64D7}" type="pres">
      <dgm:prSet presAssocID="{3C4B1292-7D7F-4F74-8CED-956EE80A85A0}" presName="compChildNode" presStyleCnt="0"/>
      <dgm:spPr/>
    </dgm:pt>
    <dgm:pt modelId="{705AD721-C507-4AFD-A3D7-239AF12C8EDC}" type="pres">
      <dgm:prSet presAssocID="{3C4B1292-7D7F-4F74-8CED-956EE80A85A0}" presName="theInnerList" presStyleCnt="0"/>
      <dgm:spPr/>
    </dgm:pt>
    <dgm:pt modelId="{0F531136-4E9E-420F-8475-35B2AC1274D3}" type="pres">
      <dgm:prSet presAssocID="{1D77FA0C-C05E-4863-806B-E4F6954C39C5}" presName="childNode" presStyleLbl="node1" presStyleIdx="2" presStyleCnt="3" custScaleX="115925" custScaleY="109561" custLinFactNeighborY="-693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AAF1D70F-CE9F-45A5-8E68-CD83395797F8}" type="presOf" srcId="{9BDA06AC-D6CD-46C2-864F-47D4EA767CF3}" destId="{88098675-3164-4976-ADF2-BBEA67BBD439}" srcOrd="0" destOrd="0" presId="urn:microsoft.com/office/officeart/2005/8/layout/lProcess2"/>
    <dgm:cxn modelId="{6FF6E7F6-31D8-498A-8614-80B176A30186}" type="presOf" srcId="{1F50EC30-7FF1-4174-9F20-EB10368DA365}" destId="{674F47BC-404B-442E-BE57-B6AE04DD7B7B}" srcOrd="0" destOrd="0" presId="urn:microsoft.com/office/officeart/2005/8/layout/lProcess2"/>
    <dgm:cxn modelId="{9362CE04-046B-40A1-A06C-67B6E1437A5A}" srcId="{3C4B1292-7D7F-4F74-8CED-956EE80A85A0}" destId="{1D77FA0C-C05E-4863-806B-E4F6954C39C5}" srcOrd="0" destOrd="0" parTransId="{C64339F8-C2F4-45F7-A882-B4CD21B33EC3}" sibTransId="{27FD614B-C190-47F1-B638-51FD6FD1A3E1}"/>
    <dgm:cxn modelId="{92F68478-EEB3-44FE-9DD2-01CF5B33A9B9}" srcId="{9BDA06AC-D6CD-46C2-864F-47D4EA767CF3}" destId="{4A516688-3BEA-46ED-8271-DAF2B2E873E5}" srcOrd="1" destOrd="0" parTransId="{B52898FA-10FC-4960-8091-BC35D69821AC}" sibTransId="{D415E2C8-039E-476E-ACAB-9F3708993738}"/>
    <dgm:cxn modelId="{A4CECA32-A071-45BD-A99E-49D366D15ABA}" type="presOf" srcId="{3C4B1292-7D7F-4F74-8CED-956EE80A85A0}" destId="{1E793191-A6DF-4813-83BB-52FC6B48068D}" srcOrd="1" destOrd="0" presId="urn:microsoft.com/office/officeart/2005/8/layout/lProcess2"/>
    <dgm:cxn modelId="{F9DB15EE-0F57-4D2E-987A-80CA7F0EEDBE}" type="presOf" srcId="{3C4B1292-7D7F-4F74-8CED-956EE80A85A0}" destId="{3D8451E9-777F-400D-BFB2-FF0C3E5EA9A0}" srcOrd="0" destOrd="0" presId="urn:microsoft.com/office/officeart/2005/8/layout/lProcess2"/>
    <dgm:cxn modelId="{E930DDCE-CF80-4672-8959-A31A4D8ADEE1}" srcId="{9BDA06AC-D6CD-46C2-864F-47D4EA767CF3}" destId="{1F50EC30-7FF1-4174-9F20-EB10368DA365}" srcOrd="0" destOrd="0" parTransId="{1D48C0A8-FB63-4A4A-B4A2-AF6A05510F8F}" sibTransId="{2BBA0D69-B478-45C2-A64F-A10265CCB4E9}"/>
    <dgm:cxn modelId="{FAAB272D-A791-4F60-A6A7-B1023989392D}" srcId="{4A516688-3BEA-46ED-8271-DAF2B2E873E5}" destId="{258FB898-453C-4AC9-BABE-B91AB079477F}" srcOrd="0" destOrd="0" parTransId="{D94D80B5-B109-4352-8B0F-8C5600B9CB4C}" sibTransId="{E663AF1C-6C7B-4EA2-8473-0979A26E4F3F}"/>
    <dgm:cxn modelId="{2B776CC7-C35F-4595-ABB0-97B3F31F0EB5}" type="presOf" srcId="{9751CD57-4B8F-4333-8853-5A079AD35947}" destId="{7739A834-AD9D-426C-830A-53205DA3F418}" srcOrd="0" destOrd="0" presId="urn:microsoft.com/office/officeart/2005/8/layout/lProcess2"/>
    <dgm:cxn modelId="{AAFD8122-8A9E-4CB4-800A-FE5172E49930}" srcId="{1F50EC30-7FF1-4174-9F20-EB10368DA365}" destId="{9751CD57-4B8F-4333-8853-5A079AD35947}" srcOrd="0" destOrd="0" parTransId="{7352C3FB-BFCF-4175-B3DD-BD94865DBE53}" sibTransId="{38571BFC-479A-4223-9977-62582ABD8884}"/>
    <dgm:cxn modelId="{1885D117-C8AE-42D0-97A5-EAD022573AF2}" type="presOf" srcId="{4A516688-3BEA-46ED-8271-DAF2B2E873E5}" destId="{706FE194-F17B-4339-AB68-E970593B2AD2}" srcOrd="1" destOrd="0" presId="urn:microsoft.com/office/officeart/2005/8/layout/lProcess2"/>
    <dgm:cxn modelId="{AA316313-8249-40A6-97AD-2908FBE4E249}" type="presOf" srcId="{4A516688-3BEA-46ED-8271-DAF2B2E873E5}" destId="{587D5804-EAF1-4894-88B1-F37B3F071E07}" srcOrd="0" destOrd="0" presId="urn:microsoft.com/office/officeart/2005/8/layout/lProcess2"/>
    <dgm:cxn modelId="{8FA78E95-9C2F-49DF-AD6C-C2A7DCBEA30A}" type="presOf" srcId="{1D77FA0C-C05E-4863-806B-E4F6954C39C5}" destId="{0F531136-4E9E-420F-8475-35B2AC1274D3}" srcOrd="0" destOrd="0" presId="urn:microsoft.com/office/officeart/2005/8/layout/lProcess2"/>
    <dgm:cxn modelId="{10CDA1E1-E58A-4F2A-965A-4E991C9CC2A7}" type="presOf" srcId="{258FB898-453C-4AC9-BABE-B91AB079477F}" destId="{7DDD0959-776F-4422-AF12-FD6BF89C64E9}" srcOrd="0" destOrd="0" presId="urn:microsoft.com/office/officeart/2005/8/layout/lProcess2"/>
    <dgm:cxn modelId="{46795E2C-4737-4256-9F73-B7AA0BE722C4}" srcId="{9BDA06AC-D6CD-46C2-864F-47D4EA767CF3}" destId="{3C4B1292-7D7F-4F74-8CED-956EE80A85A0}" srcOrd="2" destOrd="0" parTransId="{E50F2C17-0645-49D2-94A7-EAA8B35D5D46}" sibTransId="{F950A1FF-DEAC-4BDD-9DB4-9C65A9B849AE}"/>
    <dgm:cxn modelId="{6013AA55-B6EC-41FE-8939-06CCB65509C3}" type="presOf" srcId="{1F50EC30-7FF1-4174-9F20-EB10368DA365}" destId="{24BB0B22-CC53-43FA-8899-A0F837A7252F}" srcOrd="1" destOrd="0" presId="urn:microsoft.com/office/officeart/2005/8/layout/lProcess2"/>
    <dgm:cxn modelId="{E4FEF4A6-4744-438B-AC11-29353EEECA95}" type="presParOf" srcId="{88098675-3164-4976-ADF2-BBEA67BBD439}" destId="{42983D96-B0CE-41D7-B26F-088C392DDE4D}" srcOrd="0" destOrd="0" presId="urn:microsoft.com/office/officeart/2005/8/layout/lProcess2"/>
    <dgm:cxn modelId="{EDAD7536-3FF4-4867-85DC-ECD75448F007}" type="presParOf" srcId="{42983D96-B0CE-41D7-B26F-088C392DDE4D}" destId="{674F47BC-404B-442E-BE57-B6AE04DD7B7B}" srcOrd="0" destOrd="0" presId="urn:microsoft.com/office/officeart/2005/8/layout/lProcess2"/>
    <dgm:cxn modelId="{6C7B9D82-9567-478B-9D12-E69D9E98C37D}" type="presParOf" srcId="{42983D96-B0CE-41D7-B26F-088C392DDE4D}" destId="{24BB0B22-CC53-43FA-8899-A0F837A7252F}" srcOrd="1" destOrd="0" presId="urn:microsoft.com/office/officeart/2005/8/layout/lProcess2"/>
    <dgm:cxn modelId="{1452F20B-3641-4F47-AB15-2162AD7966C0}" type="presParOf" srcId="{42983D96-B0CE-41D7-B26F-088C392DDE4D}" destId="{FC0EBF25-F6EC-45D0-8CE7-218F677433FC}" srcOrd="2" destOrd="0" presId="urn:microsoft.com/office/officeart/2005/8/layout/lProcess2"/>
    <dgm:cxn modelId="{C4ADA013-E922-490D-99F0-C5F758E5195E}" type="presParOf" srcId="{FC0EBF25-F6EC-45D0-8CE7-218F677433FC}" destId="{965E76BF-7576-4AE6-BD77-A044B8BCEFFE}" srcOrd="0" destOrd="0" presId="urn:microsoft.com/office/officeart/2005/8/layout/lProcess2"/>
    <dgm:cxn modelId="{B1CD5749-77C2-4006-AA8C-442EF0E878D6}" type="presParOf" srcId="{965E76BF-7576-4AE6-BD77-A044B8BCEFFE}" destId="{7739A834-AD9D-426C-830A-53205DA3F418}" srcOrd="0" destOrd="0" presId="urn:microsoft.com/office/officeart/2005/8/layout/lProcess2"/>
    <dgm:cxn modelId="{42C8A7C2-C667-4D11-897A-19BC91A01DB8}" type="presParOf" srcId="{88098675-3164-4976-ADF2-BBEA67BBD439}" destId="{710212DB-2CAD-4633-B6E1-585B61B2CA62}" srcOrd="1" destOrd="0" presId="urn:microsoft.com/office/officeart/2005/8/layout/lProcess2"/>
    <dgm:cxn modelId="{56C93342-B5F4-46E6-BF7F-3E2D76FF27A1}" type="presParOf" srcId="{88098675-3164-4976-ADF2-BBEA67BBD439}" destId="{6D463FE1-9B2A-4C17-B7C1-909F981A47F2}" srcOrd="2" destOrd="0" presId="urn:microsoft.com/office/officeart/2005/8/layout/lProcess2"/>
    <dgm:cxn modelId="{12B3B492-AF04-4358-AC50-1D0342DBB800}" type="presParOf" srcId="{6D463FE1-9B2A-4C17-B7C1-909F981A47F2}" destId="{587D5804-EAF1-4894-88B1-F37B3F071E07}" srcOrd="0" destOrd="0" presId="urn:microsoft.com/office/officeart/2005/8/layout/lProcess2"/>
    <dgm:cxn modelId="{4AD87E05-B89A-484F-BB6F-B354396DEB12}" type="presParOf" srcId="{6D463FE1-9B2A-4C17-B7C1-909F981A47F2}" destId="{706FE194-F17B-4339-AB68-E970593B2AD2}" srcOrd="1" destOrd="0" presId="urn:microsoft.com/office/officeart/2005/8/layout/lProcess2"/>
    <dgm:cxn modelId="{F0224BAA-7B4A-48A6-9E33-2D9899F78C7C}" type="presParOf" srcId="{6D463FE1-9B2A-4C17-B7C1-909F981A47F2}" destId="{2E91B84F-958D-4083-AB29-1A3BE55DD267}" srcOrd="2" destOrd="0" presId="urn:microsoft.com/office/officeart/2005/8/layout/lProcess2"/>
    <dgm:cxn modelId="{EF49C5DE-8AE3-4285-9C13-83A73358B44C}" type="presParOf" srcId="{2E91B84F-958D-4083-AB29-1A3BE55DD267}" destId="{F7346800-0BA2-488E-8874-439EFB1393E6}" srcOrd="0" destOrd="0" presId="urn:microsoft.com/office/officeart/2005/8/layout/lProcess2"/>
    <dgm:cxn modelId="{7BF341A7-EB4B-4A94-8A4F-1CF7C9BBFCFD}" type="presParOf" srcId="{F7346800-0BA2-488E-8874-439EFB1393E6}" destId="{7DDD0959-776F-4422-AF12-FD6BF89C64E9}" srcOrd="0" destOrd="0" presId="urn:microsoft.com/office/officeart/2005/8/layout/lProcess2"/>
    <dgm:cxn modelId="{7073F94A-B7F9-421D-AD31-E2E2A2653F84}" type="presParOf" srcId="{88098675-3164-4976-ADF2-BBEA67BBD439}" destId="{9E81AE9D-9B0E-4B27-BADB-B2454C34F1E9}" srcOrd="3" destOrd="0" presId="urn:microsoft.com/office/officeart/2005/8/layout/lProcess2"/>
    <dgm:cxn modelId="{C31D9432-828C-4001-8654-41EA6A417DF0}" type="presParOf" srcId="{88098675-3164-4976-ADF2-BBEA67BBD439}" destId="{75667E28-6591-4FBC-8871-2DC88ABB7A0C}" srcOrd="4" destOrd="0" presId="urn:microsoft.com/office/officeart/2005/8/layout/lProcess2"/>
    <dgm:cxn modelId="{12E57831-95B3-491B-B804-256D5F88DF4A}" type="presParOf" srcId="{75667E28-6591-4FBC-8871-2DC88ABB7A0C}" destId="{3D8451E9-777F-400D-BFB2-FF0C3E5EA9A0}" srcOrd="0" destOrd="0" presId="urn:microsoft.com/office/officeart/2005/8/layout/lProcess2"/>
    <dgm:cxn modelId="{9ED930ED-65B3-45E0-A05A-1FF50D4770E2}" type="presParOf" srcId="{75667E28-6591-4FBC-8871-2DC88ABB7A0C}" destId="{1E793191-A6DF-4813-83BB-52FC6B48068D}" srcOrd="1" destOrd="0" presId="urn:microsoft.com/office/officeart/2005/8/layout/lProcess2"/>
    <dgm:cxn modelId="{5E008038-BFA7-4765-81E0-2DCE470FB7F1}" type="presParOf" srcId="{75667E28-6591-4FBC-8871-2DC88ABB7A0C}" destId="{A278FC82-3BB4-4E6C-AAB5-D501AB6C64D7}" srcOrd="2" destOrd="0" presId="urn:microsoft.com/office/officeart/2005/8/layout/lProcess2"/>
    <dgm:cxn modelId="{A1547749-F8A0-4A0E-BDAC-FF5A32851888}" type="presParOf" srcId="{A278FC82-3BB4-4E6C-AAB5-D501AB6C64D7}" destId="{705AD721-C507-4AFD-A3D7-239AF12C8EDC}" srcOrd="0" destOrd="0" presId="urn:microsoft.com/office/officeart/2005/8/layout/lProcess2"/>
    <dgm:cxn modelId="{60DA5156-9148-4AA8-A052-0B28EE1F59BD}" type="presParOf" srcId="{705AD721-C507-4AFD-A3D7-239AF12C8EDC}" destId="{0F531136-4E9E-420F-8475-35B2AC1274D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9694C-AEC2-44A9-941B-71E27125FC2E}">
      <dsp:nvSpPr>
        <dsp:cNvPr id="0" name=""/>
        <dsp:cNvSpPr/>
      </dsp:nvSpPr>
      <dsp:spPr>
        <a:xfrm>
          <a:off x="2" y="0"/>
          <a:ext cx="8156635" cy="4402578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tint val="4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0529473-C937-477F-944C-8826AD684542}">
      <dsp:nvSpPr>
        <dsp:cNvPr id="0" name=""/>
        <dsp:cNvSpPr/>
      </dsp:nvSpPr>
      <dsp:spPr>
        <a:xfrm>
          <a:off x="448248" y="1339123"/>
          <a:ext cx="1799371" cy="17610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/>
            <a:t>Projektna ideja</a:t>
          </a:r>
          <a:endParaRPr lang="hr-HR" sz="1800" kern="1200" dirty="0"/>
        </a:p>
      </dsp:txBody>
      <dsp:txXfrm>
        <a:off x="534214" y="1425089"/>
        <a:ext cx="1627439" cy="1589099"/>
      </dsp:txXfrm>
    </dsp:sp>
    <dsp:sp modelId="{0998FF63-B861-41D8-BD0E-3C835780EF6A}">
      <dsp:nvSpPr>
        <dsp:cNvPr id="0" name=""/>
        <dsp:cNvSpPr/>
      </dsp:nvSpPr>
      <dsp:spPr>
        <a:xfrm>
          <a:off x="2655451" y="1339123"/>
          <a:ext cx="1799371" cy="17610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/>
            <a:t>Identifikacija strateških dokumenata</a:t>
          </a:r>
          <a:endParaRPr lang="hr-HR" sz="1800" kern="1200" dirty="0"/>
        </a:p>
      </dsp:txBody>
      <dsp:txXfrm>
        <a:off x="2741417" y="1425089"/>
        <a:ext cx="1627439" cy="1589099"/>
      </dsp:txXfrm>
    </dsp:sp>
    <dsp:sp modelId="{39D8D9F5-61AB-440A-A30A-DE07C06C34C8}">
      <dsp:nvSpPr>
        <dsp:cNvPr id="0" name=""/>
        <dsp:cNvSpPr/>
      </dsp:nvSpPr>
      <dsp:spPr>
        <a:xfrm>
          <a:off x="4862654" y="1339123"/>
          <a:ext cx="1799371" cy="17610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/>
            <a:t>Citiranje ključnih odredbi i opis</a:t>
          </a:r>
          <a:endParaRPr lang="hr-HR" sz="1800" kern="1200" dirty="0"/>
        </a:p>
      </dsp:txBody>
      <dsp:txXfrm>
        <a:off x="4948620" y="1425089"/>
        <a:ext cx="1627439" cy="1589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F47BC-404B-442E-BE57-B6AE04DD7B7B}">
      <dsp:nvSpPr>
        <dsp:cNvPr id="0" name=""/>
        <dsp:cNvSpPr/>
      </dsp:nvSpPr>
      <dsp:spPr>
        <a:xfrm>
          <a:off x="11" y="0"/>
          <a:ext cx="2552954" cy="2267340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18097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b="1" kern="1200" dirty="0">
              <a:solidFill>
                <a:srgbClr val="3F517B"/>
              </a:solidFill>
            </a:rPr>
            <a:t>1. Pametan rast </a:t>
          </a:r>
          <a:endParaRPr lang="hr-HR" sz="2000" kern="1200" dirty="0">
            <a:solidFill>
              <a:srgbClr val="3F517B"/>
            </a:solidFill>
          </a:endParaRPr>
        </a:p>
      </dsp:txBody>
      <dsp:txXfrm>
        <a:off x="11" y="0"/>
        <a:ext cx="2552954" cy="680202"/>
      </dsp:txXfrm>
    </dsp:sp>
    <dsp:sp modelId="{7739A834-AD9D-426C-830A-53205DA3F418}">
      <dsp:nvSpPr>
        <dsp:cNvPr id="0" name=""/>
        <dsp:cNvSpPr/>
      </dsp:nvSpPr>
      <dsp:spPr>
        <a:xfrm>
          <a:off x="85178" y="570808"/>
          <a:ext cx="2367609" cy="1472429"/>
        </a:xfrm>
        <a:prstGeom prst="roundRect">
          <a:avLst>
            <a:gd name="adj" fmla="val 10000"/>
          </a:avLst>
        </a:prstGeom>
        <a:solidFill>
          <a:srgbClr val="EFDA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90488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600" b="1" kern="1200" dirty="0">
              <a:solidFill>
                <a:srgbClr val="3F517B"/>
              </a:solidFill>
            </a:rPr>
            <a:t>Razvijanje ekonomije utemeljene na znanju i inovacijama</a:t>
          </a:r>
          <a:endParaRPr lang="hr-HR" sz="1600" kern="1200" dirty="0">
            <a:solidFill>
              <a:srgbClr val="3F517B"/>
            </a:solidFill>
          </a:endParaRPr>
        </a:p>
      </dsp:txBody>
      <dsp:txXfrm>
        <a:off x="128304" y="613934"/>
        <a:ext cx="2281357" cy="1386177"/>
      </dsp:txXfrm>
    </dsp:sp>
    <dsp:sp modelId="{587D5804-EAF1-4894-88B1-F37B3F071E07}">
      <dsp:nvSpPr>
        <dsp:cNvPr id="0" name=""/>
        <dsp:cNvSpPr/>
      </dsp:nvSpPr>
      <dsp:spPr>
        <a:xfrm>
          <a:off x="2750002" y="0"/>
          <a:ext cx="2552954" cy="2267340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18097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b="1" kern="1200" dirty="0">
              <a:solidFill>
                <a:srgbClr val="3F517B"/>
              </a:solidFill>
            </a:rPr>
            <a:t>2. Održiv rast</a:t>
          </a:r>
        </a:p>
      </dsp:txBody>
      <dsp:txXfrm>
        <a:off x="2750002" y="0"/>
        <a:ext cx="2552954" cy="680202"/>
      </dsp:txXfrm>
    </dsp:sp>
    <dsp:sp modelId="{7DDD0959-776F-4422-AF12-FD6BF89C64E9}">
      <dsp:nvSpPr>
        <dsp:cNvPr id="0" name=""/>
        <dsp:cNvSpPr/>
      </dsp:nvSpPr>
      <dsp:spPr>
        <a:xfrm>
          <a:off x="2838079" y="579267"/>
          <a:ext cx="2367609" cy="1472429"/>
        </a:xfrm>
        <a:prstGeom prst="roundRect">
          <a:avLst>
            <a:gd name="adj" fmla="val 10000"/>
          </a:avLst>
        </a:prstGeom>
        <a:solidFill>
          <a:srgbClr val="EFDA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90488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1" kern="1200" dirty="0">
              <a:solidFill>
                <a:srgbClr val="3F517B"/>
              </a:solidFill>
            </a:rPr>
            <a:t>Promicanje ekonomije koja učinkovitije iskorištava resurse, koja je zelenija i konkurentnija </a:t>
          </a:r>
          <a:endParaRPr lang="hr-HR" sz="1400" kern="1200" dirty="0">
            <a:solidFill>
              <a:srgbClr val="3F517B"/>
            </a:solidFill>
          </a:endParaRPr>
        </a:p>
      </dsp:txBody>
      <dsp:txXfrm>
        <a:off x="2881205" y="622393"/>
        <a:ext cx="2281357" cy="1386177"/>
      </dsp:txXfrm>
    </dsp:sp>
    <dsp:sp modelId="{3D8451E9-777F-400D-BFB2-FF0C3E5EA9A0}">
      <dsp:nvSpPr>
        <dsp:cNvPr id="0" name=""/>
        <dsp:cNvSpPr/>
      </dsp:nvSpPr>
      <dsp:spPr>
        <a:xfrm>
          <a:off x="5490814" y="0"/>
          <a:ext cx="2552954" cy="2267340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180975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b="1" kern="1200" dirty="0">
              <a:solidFill>
                <a:srgbClr val="3F517B"/>
              </a:solidFill>
            </a:rPr>
            <a:t>3. Uključiv rast </a:t>
          </a:r>
        </a:p>
      </dsp:txBody>
      <dsp:txXfrm>
        <a:off x="5490814" y="0"/>
        <a:ext cx="2552954" cy="680202"/>
      </dsp:txXfrm>
    </dsp:sp>
    <dsp:sp modelId="{0F531136-4E9E-420F-8475-35B2AC1274D3}">
      <dsp:nvSpPr>
        <dsp:cNvPr id="0" name=""/>
        <dsp:cNvSpPr/>
      </dsp:nvSpPr>
      <dsp:spPr>
        <a:xfrm>
          <a:off x="5582505" y="587550"/>
          <a:ext cx="2367609" cy="1472763"/>
        </a:xfrm>
        <a:prstGeom prst="roundRect">
          <a:avLst>
            <a:gd name="adj" fmla="val 10000"/>
          </a:avLst>
        </a:prstGeom>
        <a:solidFill>
          <a:srgbClr val="EFDA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90488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1" kern="1200" dirty="0">
              <a:solidFill>
                <a:srgbClr val="3F517B"/>
              </a:solidFill>
            </a:rPr>
            <a:t>Njegovanje ekonomije s visokom stopom zaposlenosti koja donosi društvenu i teritorijalnu povezanost</a:t>
          </a:r>
          <a:endParaRPr lang="hr-HR" sz="1400" kern="1200" dirty="0">
            <a:solidFill>
              <a:srgbClr val="3F517B"/>
            </a:solidFill>
          </a:endParaRPr>
        </a:p>
      </dsp:txBody>
      <dsp:txXfrm>
        <a:off x="5625641" y="630686"/>
        <a:ext cx="2281337" cy="1386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824572C-C57B-4EFE-AD69-B1F3C52DB2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201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r-HR" b="1" dirty="0">
                <a:latin typeface="Cambria" panose="02040503050406030204" pitchFamily="18" charset="0"/>
                <a:ea typeface="Cambria" panose="02040503050406030204" pitchFamily="18" charset="0"/>
              </a:rPr>
              <a:t>Udruga računovođa i financijskih djelatnika Požega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EAA576-FCCD-4668-BA37-FAC6CC382D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F6F53-B2ED-475A-A05F-B150BCB689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111242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ECB9-DA18-4AEC-B866-8D85D9611355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861AB-83B0-4B8F-8808-EE61C218441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438280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0368"/>
            <a:ext cx="12192000" cy="20176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1119" y="1113109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1119" y="3223378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CE3E54-57EB-40B3-A3EC-DC0AECF349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7503" y="698376"/>
            <a:ext cx="1425794" cy="135329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55520" y="4641374"/>
            <a:ext cx="8052318" cy="887492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BDA7C6-14FD-4A81-A4B9-4E4B485F62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5" y="3869395"/>
            <a:ext cx="6278068" cy="9961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14963A-43FA-4536-B5ED-3F2B6B0838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304" y="4171443"/>
            <a:ext cx="4337615" cy="5658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34396B-947D-40B4-9D2E-FE4503BA86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525" y="4069304"/>
            <a:ext cx="1514475" cy="7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33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E06DEFD-F3CD-4288-A913-7D8408F874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496"/>
            <a:ext cx="12192000" cy="11225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0467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3A0E2D-23BA-479B-B673-387AB5A84B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33062" cy="8473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A9D963-EC35-4F2B-9037-3B855C7673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015" y="142511"/>
            <a:ext cx="3938277" cy="6110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2F5703-7C9A-40F4-B111-88579A03DE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343" y="5108"/>
            <a:ext cx="15144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43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46EF7-B86A-4CF4-A25E-D2C404084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0" y="35790"/>
            <a:ext cx="6970597" cy="8473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40C6018-8E03-4C16-BE03-462E9C41BA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208" y="171625"/>
            <a:ext cx="3589470" cy="6888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1592900-9EE0-4B96-BB92-D1F823CC36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678" y="69457"/>
            <a:ext cx="15144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71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27286D-9419-443E-BC4E-07BE15F90C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1" y="29095"/>
            <a:ext cx="6765161" cy="8473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C77274-7663-4EAA-A786-9BADFC01BF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921" y="0"/>
            <a:ext cx="1514475" cy="885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E70FB2-F401-4A67-83CB-AD461CE03A3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83" y="130016"/>
            <a:ext cx="3938604" cy="75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74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68ABB3-90B5-45C8-A779-28AFCE62E1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6" y="5932173"/>
            <a:ext cx="7772399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40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D2819-E99A-486D-9E3E-F6697660E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18" y="5932173"/>
            <a:ext cx="7769582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4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34AD9B-A0A8-4653-93C3-292A60A03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873626"/>
            <a:ext cx="7772400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25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6BDE86-8AC4-4F59-AE57-6FA8294CF3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0"/>
            <a:ext cx="6991491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24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161455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6AF659-8280-4989-BD65-7A291EEC0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93" y="5977878"/>
            <a:ext cx="7790937" cy="8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15712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72FDD0-5FB3-4100-91A9-BD110E19E7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10656"/>
            <a:ext cx="6683433" cy="8473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FFEE1F-BC1D-4B92-8496-C3BE5F2A5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432" y="6010655"/>
            <a:ext cx="4054984" cy="7781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B139A9-DEDC-4FBC-A47F-ECF41FD48E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848" y="5956814"/>
            <a:ext cx="15144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2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148"/>
            <a:ext cx="108204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482261-CB43-4ED5-95C9-394A9AA140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9612" y="6093627"/>
            <a:ext cx="782381" cy="7425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6024725"/>
            <a:ext cx="7772400" cy="502285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C3E832-DD8C-40B1-8FBA-ACA04D69DE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3" y="5932678"/>
            <a:ext cx="5340096" cy="8473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C7230E-0C2D-4423-B618-E006476A95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459" y="6175446"/>
            <a:ext cx="3838852" cy="5022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5C396E-46E9-4395-BB0B-53FD7BF0D8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542" y="5932678"/>
            <a:ext cx="15144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6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117310"/>
            <a:ext cx="6991492" cy="636223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FE3A71-FECD-4319-A9DA-D8AE343CE2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128652" cy="10164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409AB1-C759-45B9-87E7-CF080A9B56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505" y="203567"/>
            <a:ext cx="3952623" cy="6672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D50578-3D29-425D-A00D-CE3037093C0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489" y="175912"/>
            <a:ext cx="1325511" cy="77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8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434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91F3C1-76E7-4267-94F2-3D55A54F30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10656"/>
            <a:ext cx="7223760" cy="847344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36D73026-AD0E-479B-ADB8-F265215203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98045" y="6343637"/>
            <a:ext cx="3376721" cy="499915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62F60BB2-76B5-4175-AF19-843AF8CF2C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80060" y="6343637"/>
            <a:ext cx="1511939" cy="5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68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37190D-4BBF-4F8E-9939-3BF443F472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10656"/>
            <a:ext cx="6500553" cy="847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CAC554-B7C2-4A54-B4CE-EB1405D04E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552" y="6093626"/>
            <a:ext cx="4395804" cy="7643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99C110-7E05-4340-882E-DA2C99E280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525" y="5972175"/>
            <a:ext cx="15144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6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BA94B30-3FD7-4099-A8C1-D331BA31D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16" y="5912932"/>
            <a:ext cx="1514475" cy="885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DB8FCD-0EFA-4E4E-BC17-546C396818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660" y="6196209"/>
            <a:ext cx="4105208" cy="5908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659867-64C7-400D-8059-5281395D6F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9" y="6010656"/>
            <a:ext cx="6299939" cy="8473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897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1DFF0A4-12D3-4F2D-B1EB-CAF9A69E2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1241"/>
            <a:ext cx="12192000" cy="789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398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8E77D6-08CD-4486-996B-CD9FFA0A6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7824"/>
            <a:ext cx="12192000" cy="12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6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5D039-25A5-47AC-985A-8F36B0F52729}" type="datetimeFigureOut">
              <a:rPr lang="hr-HR" smtClean="0"/>
              <a:t>6.11.2020.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0F0D2-D059-4311-9345-17ADFE66149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322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urfd.pozega/?ref=bookmarks" TargetMode="External"/><Relationship Id="rId2" Type="http://schemas.openxmlformats.org/officeDocument/2006/relationships/hyperlink" Target="mailto:Urfd.pozega@gmail.co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5DF69-219A-44A3-BD87-F9E74B79D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712" y="1258121"/>
            <a:ext cx="9448800" cy="1825096"/>
          </a:xfrm>
        </p:spPr>
        <p:txBody>
          <a:bodyPr/>
          <a:lstStyle/>
          <a:p>
            <a:pPr algn="ctr"/>
            <a:r>
              <a:rPr lang="hr-HR" b="1" dirty="0"/>
              <a:t>Koraci suradnje II</a:t>
            </a: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A124E-E16A-47FD-90A7-21CACA23BB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532936"/>
            <a:ext cx="9448800" cy="1032078"/>
          </a:xfrm>
        </p:spPr>
        <p:txBody>
          <a:bodyPr/>
          <a:lstStyle/>
          <a:p>
            <a:pPr algn="ctr"/>
            <a:r>
              <a:rPr lang="hr-HR" dirty="0"/>
              <a:t>Savjetovanje za tvrtke, obrte i poljoprivredna gospodarstva</a:t>
            </a:r>
          </a:p>
        </p:txBody>
      </p:sp>
    </p:spTree>
    <p:extLst>
      <p:ext uri="{BB962C8B-B14F-4D97-AF65-F5344CB8AC3E}">
        <p14:creationId xmlns:p14="http://schemas.microsoft.com/office/powerpoint/2010/main" val="4247917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84B239E-081F-4613-BAE8-436874A43F5F}"/>
              </a:ext>
            </a:extLst>
          </p:cNvPr>
          <p:cNvSpPr txBox="1">
            <a:spLocks/>
          </p:cNvSpPr>
          <p:nvPr/>
        </p:nvSpPr>
        <p:spPr>
          <a:xfrm>
            <a:off x="2180722" y="429433"/>
            <a:ext cx="7818955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Financijska</a:t>
            </a:r>
            <a:r>
              <a:rPr lang="hr-HR" spc="-14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18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6F009DB-45BF-4A9F-8189-98DD4635FA01}"/>
              </a:ext>
            </a:extLst>
          </p:cNvPr>
          <p:cNvSpPr/>
          <p:nvPr/>
        </p:nvSpPr>
        <p:spPr>
          <a:xfrm>
            <a:off x="3114791" y="1831259"/>
            <a:ext cx="5975105" cy="39834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2512852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BDFD6C8B-5DAD-4D4F-85B7-0BD6D56FBBAF}"/>
              </a:ext>
            </a:extLst>
          </p:cNvPr>
          <p:cNvSpPr txBox="1"/>
          <p:nvPr/>
        </p:nvSpPr>
        <p:spPr>
          <a:xfrm>
            <a:off x="2916549" y="1584601"/>
            <a:ext cx="6405603" cy="4214071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145" dirty="0">
                <a:latin typeface="Microsoft Sans Serif"/>
                <a:cs typeface="Microsoft Sans Serif"/>
              </a:rPr>
              <a:t>Prema </a:t>
            </a:r>
            <a:r>
              <a:rPr sz="1634" spc="-113" dirty="0">
                <a:latin typeface="Microsoft Sans Serif"/>
                <a:cs typeface="Microsoft Sans Serif"/>
              </a:rPr>
              <a:t>poreznom </a:t>
            </a:r>
            <a:r>
              <a:rPr sz="1634" spc="-109" dirty="0">
                <a:latin typeface="Microsoft Sans Serif"/>
                <a:cs typeface="Microsoft Sans Serif"/>
              </a:rPr>
              <a:t>sustavu </a:t>
            </a:r>
            <a:r>
              <a:rPr sz="1634" spc="-59" dirty="0">
                <a:latin typeface="Microsoft Sans Serif"/>
                <a:cs typeface="Microsoft Sans Serif"/>
              </a:rPr>
              <a:t>klijente </a:t>
            </a:r>
            <a:r>
              <a:rPr sz="1634" spc="-54" dirty="0">
                <a:latin typeface="Microsoft Sans Serif"/>
                <a:cs typeface="Microsoft Sans Serif"/>
              </a:rPr>
              <a:t>dijelimo</a:t>
            </a:r>
            <a:r>
              <a:rPr sz="1634" spc="-100" dirty="0">
                <a:latin typeface="Microsoft Sans Serif"/>
                <a:cs typeface="Microsoft Sans Serif"/>
              </a:rPr>
              <a:t> </a:t>
            </a:r>
            <a:r>
              <a:rPr sz="1634" spc="-103" dirty="0">
                <a:latin typeface="Microsoft Sans Serif"/>
                <a:cs typeface="Microsoft Sans Serif"/>
              </a:rPr>
              <a:t>na:</a:t>
            </a:r>
            <a:endParaRPr sz="1634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815" dirty="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288163" indent="-208054">
              <a:buAutoNum type="arabicPeriod"/>
              <a:tabLst>
                <a:tab pos="288163" algn="l"/>
              </a:tabLst>
            </a:pPr>
            <a:r>
              <a:rPr sz="1634" spc="-250" dirty="0">
                <a:latin typeface="Microsoft Sans Serif"/>
                <a:cs typeface="Microsoft Sans Serif"/>
              </a:rPr>
              <a:t>OBVEZNIKE</a:t>
            </a:r>
            <a:r>
              <a:rPr lang="hr-HR" sz="1634" spc="-250" dirty="0">
                <a:latin typeface="Microsoft Sans Serif"/>
                <a:cs typeface="Microsoft Sans Serif"/>
              </a:rPr>
              <a:t> </a:t>
            </a:r>
            <a:r>
              <a:rPr sz="1634" spc="-250" dirty="0">
                <a:latin typeface="Microsoft Sans Serif"/>
                <a:cs typeface="Microsoft Sans Serif"/>
              </a:rPr>
              <a:t> </a:t>
            </a:r>
            <a:r>
              <a:rPr sz="1634" spc="-281" dirty="0">
                <a:latin typeface="Microsoft Sans Serif"/>
                <a:cs typeface="Microsoft Sans Serif"/>
              </a:rPr>
              <a:t>POREZA</a:t>
            </a:r>
            <a:r>
              <a:rPr sz="1634" spc="-132" dirty="0">
                <a:latin typeface="Microsoft Sans Serif"/>
                <a:cs typeface="Microsoft Sans Serif"/>
              </a:rPr>
              <a:t> </a:t>
            </a:r>
            <a:r>
              <a:rPr sz="1634" spc="-218" dirty="0">
                <a:latin typeface="Microsoft Sans Serif"/>
                <a:cs typeface="Microsoft Sans Serif"/>
              </a:rPr>
              <a:t>NA</a:t>
            </a:r>
            <a:r>
              <a:rPr sz="1634" spc="-73" dirty="0">
                <a:latin typeface="Microsoft Sans Serif"/>
                <a:cs typeface="Microsoft Sans Serif"/>
              </a:rPr>
              <a:t> </a:t>
            </a:r>
            <a:r>
              <a:rPr sz="1634" spc="-268" dirty="0">
                <a:latin typeface="Microsoft Sans Serif"/>
                <a:cs typeface="Microsoft Sans Serif"/>
              </a:rPr>
              <a:t>DOHODAK</a:t>
            </a:r>
            <a:endParaRPr sz="1634" dirty="0">
              <a:latin typeface="Microsoft Sans Serif"/>
              <a:cs typeface="Microsoft Sans Serif"/>
            </a:endParaRPr>
          </a:p>
          <a:p>
            <a:pPr marL="755563" lvl="1" indent="-261076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56139" algn="l"/>
              </a:tabLst>
            </a:pPr>
            <a:r>
              <a:rPr sz="1634" spc="-59" dirty="0">
                <a:latin typeface="Microsoft Sans Serif"/>
                <a:cs typeface="Microsoft Sans Serif"/>
              </a:rPr>
              <a:t>obrtnici</a:t>
            </a:r>
            <a:endParaRPr sz="1634" dirty="0">
              <a:latin typeface="Microsoft Sans Serif"/>
              <a:cs typeface="Microsoft Sans Serif"/>
            </a:endParaRPr>
          </a:p>
          <a:p>
            <a:pPr marL="755563" lvl="1" indent="-261076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56139" algn="l"/>
              </a:tabLst>
            </a:pPr>
            <a:r>
              <a:rPr sz="1634" spc="-109" dirty="0">
                <a:latin typeface="Microsoft Sans Serif"/>
                <a:cs typeface="Microsoft Sans Serif"/>
              </a:rPr>
              <a:t>slobodna</a:t>
            </a:r>
            <a:r>
              <a:rPr sz="1634" spc="-54" dirty="0">
                <a:latin typeface="Microsoft Sans Serif"/>
                <a:cs typeface="Microsoft Sans Serif"/>
              </a:rPr>
              <a:t> </a:t>
            </a:r>
            <a:r>
              <a:rPr sz="1634" spc="-95" dirty="0">
                <a:latin typeface="Microsoft Sans Serif"/>
                <a:cs typeface="Microsoft Sans Serif"/>
              </a:rPr>
              <a:t>zanimanja</a:t>
            </a:r>
            <a:endParaRPr sz="1634" dirty="0">
              <a:latin typeface="Microsoft Sans Serif"/>
              <a:cs typeface="Microsoft Sans Serif"/>
            </a:endParaRPr>
          </a:p>
          <a:p>
            <a:pPr marL="755563" lvl="1" indent="-261076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56139" algn="l"/>
              </a:tabLst>
            </a:pPr>
            <a:r>
              <a:rPr sz="1634" spc="-64" dirty="0">
                <a:latin typeface="Microsoft Sans Serif"/>
                <a:cs typeface="Microsoft Sans Serif"/>
              </a:rPr>
              <a:t>djelatnosti </a:t>
            </a:r>
            <a:r>
              <a:rPr sz="1634" spc="-86" dirty="0">
                <a:latin typeface="Microsoft Sans Serif"/>
                <a:cs typeface="Microsoft Sans Serif"/>
              </a:rPr>
              <a:t>poljoprivrede </a:t>
            </a:r>
            <a:r>
              <a:rPr sz="1634" dirty="0">
                <a:latin typeface="Microsoft Sans Serif"/>
                <a:cs typeface="Microsoft Sans Serif"/>
              </a:rPr>
              <a:t>i</a:t>
            </a:r>
            <a:r>
              <a:rPr sz="1634" spc="18" dirty="0">
                <a:latin typeface="Microsoft Sans Serif"/>
                <a:cs typeface="Microsoft Sans Serif"/>
              </a:rPr>
              <a:t> </a:t>
            </a:r>
            <a:r>
              <a:rPr sz="1634" spc="-103" dirty="0">
                <a:latin typeface="Microsoft Sans Serif"/>
                <a:cs typeface="Microsoft Sans Serif"/>
              </a:rPr>
              <a:t>šumarstva</a:t>
            </a:r>
            <a:endParaRPr sz="1634" dirty="0">
              <a:latin typeface="Microsoft Sans Serif"/>
              <a:cs typeface="Microsoft Sans Serif"/>
            </a:endParaRPr>
          </a:p>
          <a:p>
            <a:pPr lvl="1">
              <a:lnSpc>
                <a:spcPct val="100000"/>
              </a:lnSpc>
              <a:buClr>
                <a:srgbClr val="00AFD0"/>
              </a:buClr>
              <a:buFont typeface="Wingdings"/>
              <a:buChar char=""/>
            </a:pPr>
            <a:endParaRPr sz="1815" dirty="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Clr>
                <a:srgbClr val="00AFD0"/>
              </a:buClr>
              <a:buFont typeface="Wingdings"/>
              <a:buChar char=""/>
            </a:pPr>
            <a:endParaRPr sz="1815" dirty="0">
              <a:latin typeface="Times New Roman"/>
              <a:cs typeface="Times New Roman"/>
            </a:endParaRPr>
          </a:p>
          <a:p>
            <a:pPr marL="278365" indent="-198832">
              <a:spcBef>
                <a:spcPts val="1171"/>
              </a:spcBef>
              <a:buAutoNum type="arabicPeriod"/>
              <a:tabLst>
                <a:tab pos="278942" algn="l"/>
              </a:tabLst>
            </a:pPr>
            <a:r>
              <a:rPr sz="1634" spc="-250" dirty="0">
                <a:latin typeface="Microsoft Sans Serif"/>
                <a:cs typeface="Microsoft Sans Serif"/>
              </a:rPr>
              <a:t>OBVEZNIKE </a:t>
            </a:r>
            <a:r>
              <a:rPr lang="hr-HR" sz="1634" spc="-250" dirty="0">
                <a:latin typeface="Microsoft Sans Serif"/>
                <a:cs typeface="Microsoft Sans Serif"/>
              </a:rPr>
              <a:t> </a:t>
            </a:r>
            <a:r>
              <a:rPr sz="1634" spc="-281" dirty="0">
                <a:latin typeface="Microsoft Sans Serif"/>
                <a:cs typeface="Microsoft Sans Serif"/>
              </a:rPr>
              <a:t>POREZA</a:t>
            </a:r>
            <a:r>
              <a:rPr sz="1634" spc="-132" dirty="0">
                <a:latin typeface="Microsoft Sans Serif"/>
                <a:cs typeface="Microsoft Sans Serif"/>
              </a:rPr>
              <a:t> </a:t>
            </a:r>
            <a:r>
              <a:rPr sz="1634" spc="-218" dirty="0">
                <a:latin typeface="Microsoft Sans Serif"/>
                <a:cs typeface="Microsoft Sans Serif"/>
              </a:rPr>
              <a:t>NA</a:t>
            </a:r>
            <a:r>
              <a:rPr sz="1634" spc="-73" dirty="0">
                <a:latin typeface="Microsoft Sans Serif"/>
                <a:cs typeface="Microsoft Sans Serif"/>
              </a:rPr>
              <a:t> </a:t>
            </a:r>
            <a:r>
              <a:rPr sz="1634" spc="-227" dirty="0">
                <a:latin typeface="Microsoft Sans Serif"/>
                <a:cs typeface="Microsoft Sans Serif"/>
              </a:rPr>
              <a:t>DOBIT</a:t>
            </a:r>
            <a:endParaRPr sz="1634" dirty="0">
              <a:latin typeface="Microsoft Sans Serif"/>
              <a:cs typeface="Microsoft Sans Serif"/>
            </a:endParaRPr>
          </a:p>
          <a:p>
            <a:pPr marL="755563" lvl="1" indent="-261076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56139" algn="l"/>
              </a:tabLst>
            </a:pPr>
            <a:r>
              <a:rPr sz="1634" spc="-59" dirty="0">
                <a:latin typeface="Microsoft Sans Serif"/>
                <a:cs typeface="Microsoft Sans Serif"/>
              </a:rPr>
              <a:t>obrtnici </a:t>
            </a:r>
            <a:r>
              <a:rPr sz="1634" spc="-86" dirty="0">
                <a:latin typeface="Microsoft Sans Serif"/>
                <a:cs typeface="Microsoft Sans Serif"/>
              </a:rPr>
              <a:t>/slobodna </a:t>
            </a:r>
            <a:r>
              <a:rPr sz="1634" spc="-95" dirty="0">
                <a:latin typeface="Microsoft Sans Serif"/>
                <a:cs typeface="Microsoft Sans Serif"/>
              </a:rPr>
              <a:t>zanimanja</a:t>
            </a:r>
            <a:r>
              <a:rPr sz="1634" spc="9" dirty="0">
                <a:latin typeface="Microsoft Sans Serif"/>
                <a:cs typeface="Microsoft Sans Serif"/>
              </a:rPr>
              <a:t> </a:t>
            </a:r>
            <a:r>
              <a:rPr sz="1634" spc="-218" dirty="0">
                <a:latin typeface="Microsoft Sans Serif"/>
                <a:cs typeface="Microsoft Sans Serif"/>
              </a:rPr>
              <a:t>/OPG</a:t>
            </a:r>
            <a:endParaRPr sz="1634" dirty="0">
              <a:latin typeface="Microsoft Sans Serif"/>
              <a:cs typeface="Microsoft Sans Serif"/>
            </a:endParaRPr>
          </a:p>
          <a:p>
            <a:pPr marL="740003" marR="4611" lvl="1" indent="-244939">
              <a:lnSpc>
                <a:spcPct val="150000"/>
              </a:lnSpc>
              <a:buClr>
                <a:srgbClr val="00AFD0"/>
              </a:buClr>
              <a:buFont typeface="Wingdings"/>
              <a:buChar char=""/>
              <a:tabLst>
                <a:tab pos="756139" algn="l"/>
              </a:tabLst>
            </a:pPr>
            <a:r>
              <a:rPr sz="1634" spc="-136" dirty="0">
                <a:latin typeface="Microsoft Sans Serif"/>
                <a:cs typeface="Microsoft Sans Serif"/>
              </a:rPr>
              <a:t>poduzeća </a:t>
            </a:r>
            <a:r>
              <a:rPr sz="1634" spc="-82" dirty="0">
                <a:latin typeface="Microsoft Sans Serif"/>
                <a:cs typeface="Microsoft Sans Serif"/>
              </a:rPr>
              <a:t>( </a:t>
            </a:r>
            <a:r>
              <a:rPr sz="1634" spc="-100" dirty="0">
                <a:latin typeface="Microsoft Sans Serif"/>
                <a:cs typeface="Microsoft Sans Serif"/>
              </a:rPr>
              <a:t>jednostavno </a:t>
            </a:r>
            <a:r>
              <a:rPr sz="1634" spc="-91" dirty="0">
                <a:latin typeface="Microsoft Sans Serif"/>
                <a:cs typeface="Microsoft Sans Serif"/>
              </a:rPr>
              <a:t>društvo </a:t>
            </a:r>
            <a:r>
              <a:rPr sz="1634" spc="-163" dirty="0">
                <a:latin typeface="Microsoft Sans Serif"/>
                <a:cs typeface="Microsoft Sans Serif"/>
              </a:rPr>
              <a:t>s </a:t>
            </a:r>
            <a:r>
              <a:rPr sz="1634" spc="-109" dirty="0">
                <a:latin typeface="Microsoft Sans Serif"/>
                <a:cs typeface="Microsoft Sans Serif"/>
              </a:rPr>
              <a:t>ograničenom </a:t>
            </a:r>
            <a:r>
              <a:rPr sz="1634" spc="-123" dirty="0">
                <a:latin typeface="Microsoft Sans Serif"/>
                <a:cs typeface="Microsoft Sans Serif"/>
              </a:rPr>
              <a:t>odgovornošću, </a:t>
            </a:r>
            <a:r>
              <a:rPr sz="1634" spc="-91" dirty="0">
                <a:latin typeface="Microsoft Sans Serif"/>
                <a:cs typeface="Microsoft Sans Serif"/>
              </a:rPr>
              <a:t>društvo  </a:t>
            </a:r>
            <a:r>
              <a:rPr sz="1634" spc="-163" dirty="0">
                <a:latin typeface="Microsoft Sans Serif"/>
                <a:cs typeface="Microsoft Sans Serif"/>
              </a:rPr>
              <a:t>s </a:t>
            </a:r>
            <a:r>
              <a:rPr sz="1634" spc="-109" dirty="0">
                <a:latin typeface="Microsoft Sans Serif"/>
                <a:cs typeface="Microsoft Sans Serif"/>
              </a:rPr>
              <a:t>ograničenom </a:t>
            </a:r>
            <a:r>
              <a:rPr sz="1634" spc="-123" dirty="0">
                <a:latin typeface="Microsoft Sans Serif"/>
                <a:cs typeface="Microsoft Sans Serif"/>
              </a:rPr>
              <a:t>odgovornošću, </a:t>
            </a:r>
            <a:r>
              <a:rPr sz="1634" spc="-95" dirty="0">
                <a:latin typeface="Microsoft Sans Serif"/>
                <a:cs typeface="Microsoft Sans Serif"/>
              </a:rPr>
              <a:t>dioničko</a:t>
            </a:r>
            <a:r>
              <a:rPr sz="1634" spc="-86" dirty="0">
                <a:latin typeface="Microsoft Sans Serif"/>
                <a:cs typeface="Microsoft Sans Serif"/>
              </a:rPr>
              <a:t> </a:t>
            </a:r>
            <a:r>
              <a:rPr sz="1634" spc="-77" dirty="0">
                <a:latin typeface="Microsoft Sans Serif"/>
                <a:cs typeface="Microsoft Sans Serif"/>
              </a:rPr>
              <a:t>društvo…)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D9912883-282F-450C-A77E-10BE7893B9AA}"/>
              </a:ext>
            </a:extLst>
          </p:cNvPr>
          <p:cNvSpPr txBox="1">
            <a:spLocks/>
          </p:cNvSpPr>
          <p:nvPr/>
        </p:nvSpPr>
        <p:spPr>
          <a:xfrm>
            <a:off x="2180727" y="429433"/>
            <a:ext cx="8456513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Financijska</a:t>
            </a:r>
            <a:r>
              <a:rPr lang="hr-HR" spc="-14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18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2F15C21F-5C9F-4B58-A0EC-B8EBD6D970B6}"/>
              </a:ext>
            </a:extLst>
          </p:cNvPr>
          <p:cNvSpPr/>
          <p:nvPr/>
        </p:nvSpPr>
        <p:spPr>
          <a:xfrm>
            <a:off x="6677724" y="2272476"/>
            <a:ext cx="2713693" cy="16251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2611443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6375B582-E3C8-4821-86CF-ED4316CA8632}"/>
              </a:ext>
            </a:extLst>
          </p:cNvPr>
          <p:cNvSpPr txBox="1"/>
          <p:nvPr/>
        </p:nvSpPr>
        <p:spPr>
          <a:xfrm>
            <a:off x="3045180" y="1608114"/>
            <a:ext cx="6162979" cy="1522971"/>
          </a:xfrm>
          <a:prstGeom prst="rect">
            <a:avLst/>
          </a:prstGeom>
        </p:spPr>
        <p:txBody>
          <a:bodyPr vert="horz" wrap="square" lIns="0" tIns="136007" rIns="0" bIns="0" rtlCol="0">
            <a:spAutoFit/>
          </a:bodyPr>
          <a:lstStyle/>
          <a:p>
            <a:pPr marL="319861">
              <a:spcBef>
                <a:spcPts val="1071"/>
              </a:spcBef>
            </a:pPr>
            <a:r>
              <a:rPr sz="1634" spc="-245" dirty="0">
                <a:latin typeface="Microsoft Sans Serif"/>
                <a:cs typeface="Microsoft Sans Serif"/>
              </a:rPr>
              <a:t>PAUŠALISTI</a:t>
            </a:r>
            <a:endParaRPr sz="1634">
              <a:latin typeface="Microsoft Sans Serif"/>
              <a:cs typeface="Microsoft Sans Serif"/>
            </a:endParaRPr>
          </a:p>
          <a:p>
            <a:pPr marL="255889" marR="47835" indent="-244939">
              <a:lnSpc>
                <a:spcPct val="150000"/>
              </a:lnSpc>
              <a:buClr>
                <a:srgbClr val="00AFD0"/>
              </a:buClr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634" spc="-91" dirty="0">
                <a:latin typeface="Microsoft Sans Serif"/>
                <a:cs typeface="Microsoft Sans Serif"/>
              </a:rPr>
              <a:t>fizičke </a:t>
            </a:r>
            <a:r>
              <a:rPr sz="1634" spc="-145" dirty="0">
                <a:latin typeface="Microsoft Sans Serif"/>
                <a:cs typeface="Microsoft Sans Serif"/>
              </a:rPr>
              <a:t>osobe </a:t>
            </a:r>
            <a:r>
              <a:rPr sz="1634" spc="-113" dirty="0">
                <a:latin typeface="Microsoft Sans Serif"/>
                <a:cs typeface="Microsoft Sans Serif"/>
              </a:rPr>
              <a:t>koje </a:t>
            </a:r>
            <a:r>
              <a:rPr sz="1634" spc="-82" dirty="0">
                <a:latin typeface="Microsoft Sans Serif"/>
                <a:cs typeface="Microsoft Sans Serif"/>
              </a:rPr>
              <a:t>obavljaju </a:t>
            </a:r>
            <a:r>
              <a:rPr sz="1634" spc="-95" dirty="0">
                <a:latin typeface="Microsoft Sans Serif"/>
                <a:cs typeface="Microsoft Sans Serif"/>
              </a:rPr>
              <a:t>samostalnu </a:t>
            </a:r>
            <a:r>
              <a:rPr sz="1634" spc="-68" dirty="0">
                <a:latin typeface="Microsoft Sans Serif"/>
                <a:cs typeface="Microsoft Sans Serif"/>
              </a:rPr>
              <a:t>djelatnost </a:t>
            </a:r>
            <a:r>
              <a:rPr sz="1634" spc="-32" dirty="0">
                <a:latin typeface="Microsoft Sans Serif"/>
                <a:cs typeface="Microsoft Sans Serif"/>
              </a:rPr>
              <a:t>/obrt </a:t>
            </a:r>
            <a:r>
              <a:rPr sz="1634" spc="-154" dirty="0">
                <a:latin typeface="Microsoft Sans Serif"/>
                <a:cs typeface="Microsoft Sans Serif"/>
              </a:rPr>
              <a:t>a </a:t>
            </a:r>
            <a:r>
              <a:rPr sz="1634" spc="-91" dirty="0">
                <a:latin typeface="Microsoft Sans Serif"/>
                <a:cs typeface="Microsoft Sans Serif"/>
              </a:rPr>
              <a:t>nisu </a:t>
            </a:r>
            <a:r>
              <a:rPr sz="1634" spc="-113" dirty="0">
                <a:latin typeface="Microsoft Sans Serif"/>
                <a:cs typeface="Microsoft Sans Serif"/>
              </a:rPr>
              <a:t>u </a:t>
            </a:r>
            <a:r>
              <a:rPr sz="1634" spc="-109" dirty="0">
                <a:latin typeface="Microsoft Sans Serif"/>
                <a:cs typeface="Microsoft Sans Serif"/>
              </a:rPr>
              <a:t>sustavu  </a:t>
            </a:r>
            <a:r>
              <a:rPr sz="1634" spc="-195" dirty="0">
                <a:latin typeface="Microsoft Sans Serif"/>
                <a:cs typeface="Microsoft Sans Serif"/>
              </a:rPr>
              <a:t>PDV-a </a:t>
            </a:r>
            <a:r>
              <a:rPr sz="1634" spc="-54" dirty="0">
                <a:latin typeface="Microsoft Sans Serif"/>
                <a:cs typeface="Microsoft Sans Serif"/>
              </a:rPr>
              <a:t>(primici/prihodi </a:t>
            </a:r>
            <a:r>
              <a:rPr sz="1634" spc="-59" dirty="0">
                <a:latin typeface="Microsoft Sans Serif"/>
                <a:cs typeface="Microsoft Sans Serif"/>
              </a:rPr>
              <a:t>manji </a:t>
            </a:r>
            <a:r>
              <a:rPr sz="1634" spc="-118" dirty="0">
                <a:latin typeface="Microsoft Sans Serif"/>
                <a:cs typeface="Microsoft Sans Serif"/>
              </a:rPr>
              <a:t>od </a:t>
            </a:r>
            <a:r>
              <a:rPr sz="1634" spc="-77" dirty="0">
                <a:latin typeface="Microsoft Sans Serif"/>
                <a:cs typeface="Microsoft Sans Serif"/>
              </a:rPr>
              <a:t>300.000,00</a:t>
            </a:r>
            <a:r>
              <a:rPr sz="1634" spc="-32" dirty="0">
                <a:latin typeface="Microsoft Sans Serif"/>
                <a:cs typeface="Microsoft Sans Serif"/>
              </a:rPr>
              <a:t> </a:t>
            </a:r>
            <a:r>
              <a:rPr sz="1634" spc="-100" dirty="0">
                <a:latin typeface="Microsoft Sans Serif"/>
                <a:cs typeface="Microsoft Sans Serif"/>
              </a:rPr>
              <a:t>kn)</a:t>
            </a:r>
            <a:endParaRPr sz="1634">
              <a:latin typeface="Microsoft Sans Serif"/>
              <a:cs typeface="Microsoft Sans Serif"/>
            </a:endParaRPr>
          </a:p>
          <a:p>
            <a:pPr marL="271450" indent="-260499">
              <a:spcBef>
                <a:spcPts val="980"/>
              </a:spcBef>
              <a:buClr>
                <a:srgbClr val="00AFD0"/>
              </a:buClr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634" spc="-127" dirty="0">
                <a:latin typeface="Microsoft Sans Serif"/>
                <a:cs typeface="Microsoft Sans Serif"/>
              </a:rPr>
              <a:t>porez </a:t>
            </a:r>
            <a:r>
              <a:rPr sz="1634" spc="-118" dirty="0">
                <a:latin typeface="Microsoft Sans Serif"/>
                <a:cs typeface="Microsoft Sans Serif"/>
              </a:rPr>
              <a:t>na </a:t>
            </a:r>
            <a:r>
              <a:rPr sz="1634" spc="-123" dirty="0">
                <a:latin typeface="Microsoft Sans Serif"/>
                <a:cs typeface="Microsoft Sans Serif"/>
              </a:rPr>
              <a:t>dohodak </a:t>
            </a:r>
            <a:r>
              <a:rPr sz="1634" spc="-91" dirty="0">
                <a:latin typeface="Microsoft Sans Serif"/>
                <a:cs typeface="Microsoft Sans Serif"/>
              </a:rPr>
              <a:t>plaćaju </a:t>
            </a:r>
            <a:r>
              <a:rPr sz="1634" spc="-113" dirty="0">
                <a:latin typeface="Microsoft Sans Serif"/>
                <a:cs typeface="Microsoft Sans Serif"/>
              </a:rPr>
              <a:t>paušalno, </a:t>
            </a:r>
            <a:r>
              <a:rPr sz="1634" spc="-109" dirty="0">
                <a:latin typeface="Microsoft Sans Serif"/>
                <a:cs typeface="Microsoft Sans Serif"/>
              </a:rPr>
              <a:t>sukladno </a:t>
            </a:r>
            <a:r>
              <a:rPr sz="1634" spc="-77" dirty="0">
                <a:latin typeface="Microsoft Sans Serif"/>
                <a:cs typeface="Microsoft Sans Serif"/>
              </a:rPr>
              <a:t>kategoriji </a:t>
            </a:r>
            <a:r>
              <a:rPr sz="1634" spc="-113" dirty="0">
                <a:latin typeface="Microsoft Sans Serif"/>
                <a:cs typeface="Microsoft Sans Serif"/>
              </a:rPr>
              <a:t>u </a:t>
            </a:r>
            <a:r>
              <a:rPr sz="1634" spc="-86" dirty="0">
                <a:latin typeface="Microsoft Sans Serif"/>
                <a:cs typeface="Microsoft Sans Serif"/>
              </a:rPr>
              <a:t>kojoj</a:t>
            </a:r>
            <a:r>
              <a:rPr sz="1634" spc="-32" dirty="0">
                <a:latin typeface="Microsoft Sans Serif"/>
                <a:cs typeface="Microsoft Sans Serif"/>
              </a:rPr>
              <a:t> </a:t>
            </a:r>
            <a:r>
              <a:rPr sz="1634" spc="-168" dirty="0">
                <a:latin typeface="Microsoft Sans Serif"/>
                <a:cs typeface="Microsoft Sans Serif"/>
              </a:rPr>
              <a:t>se </a:t>
            </a:r>
            <a:r>
              <a:rPr sz="1634" spc="-113" dirty="0">
                <a:latin typeface="Microsoft Sans Serif"/>
                <a:cs typeface="Microsoft Sans Serif"/>
              </a:rPr>
              <a:t>nalaze: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7133075A-2151-49D0-825A-442319A04D5D}"/>
              </a:ext>
            </a:extLst>
          </p:cNvPr>
          <p:cNvSpPr txBox="1"/>
          <p:nvPr/>
        </p:nvSpPr>
        <p:spPr>
          <a:xfrm>
            <a:off x="3045180" y="4595665"/>
            <a:ext cx="5562472" cy="1148253"/>
          </a:xfrm>
          <a:prstGeom prst="rect">
            <a:avLst/>
          </a:prstGeom>
        </p:spPr>
        <p:txBody>
          <a:bodyPr vert="horz" wrap="square" lIns="0" tIns="136007" rIns="0" bIns="0" rtlCol="0">
            <a:spAutoFit/>
          </a:bodyPr>
          <a:lstStyle/>
          <a:p>
            <a:pPr marL="271450" indent="-260499">
              <a:spcBef>
                <a:spcPts val="1071"/>
              </a:spcBef>
              <a:buClr>
                <a:srgbClr val="00AFD0"/>
              </a:buClr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634" spc="-91" dirty="0">
                <a:latin typeface="Microsoft Sans Serif"/>
                <a:cs typeface="Microsoft Sans Serif"/>
              </a:rPr>
              <a:t>kategorija </a:t>
            </a:r>
            <a:r>
              <a:rPr sz="1634" spc="-103" dirty="0">
                <a:latin typeface="Microsoft Sans Serif"/>
                <a:cs typeface="Microsoft Sans Serif"/>
              </a:rPr>
              <a:t>dohotka, </a:t>
            </a:r>
            <a:r>
              <a:rPr sz="1634" spc="-127" dirty="0">
                <a:latin typeface="Microsoft Sans Serif"/>
                <a:cs typeface="Microsoft Sans Serif"/>
              </a:rPr>
              <a:t>porez </a:t>
            </a:r>
            <a:r>
              <a:rPr sz="1634" dirty="0">
                <a:latin typeface="Microsoft Sans Serif"/>
                <a:cs typeface="Microsoft Sans Serif"/>
              </a:rPr>
              <a:t>i </a:t>
            </a:r>
            <a:r>
              <a:rPr sz="1634" spc="-95" dirty="0">
                <a:latin typeface="Microsoft Sans Serif"/>
                <a:cs typeface="Microsoft Sans Serif"/>
              </a:rPr>
              <a:t>prirez </a:t>
            </a:r>
            <a:r>
              <a:rPr sz="1634" spc="-168" dirty="0">
                <a:latin typeface="Microsoft Sans Serif"/>
                <a:cs typeface="Microsoft Sans Serif"/>
              </a:rPr>
              <a:t>se </a:t>
            </a:r>
            <a:r>
              <a:rPr sz="1634" spc="-73" dirty="0">
                <a:latin typeface="Microsoft Sans Serif"/>
                <a:cs typeface="Microsoft Sans Serif"/>
              </a:rPr>
              <a:t>utvrđuju </a:t>
            </a:r>
            <a:r>
              <a:rPr sz="1634" spc="-100" dirty="0">
                <a:latin typeface="Microsoft Sans Serif"/>
                <a:cs typeface="Microsoft Sans Serif"/>
              </a:rPr>
              <a:t>poreznim</a:t>
            </a:r>
            <a:r>
              <a:rPr sz="1634" spc="103" dirty="0">
                <a:latin typeface="Microsoft Sans Serif"/>
                <a:cs typeface="Microsoft Sans Serif"/>
              </a:rPr>
              <a:t> </a:t>
            </a:r>
            <a:r>
              <a:rPr sz="1634" spc="-100" dirty="0">
                <a:latin typeface="Microsoft Sans Serif"/>
                <a:cs typeface="Microsoft Sans Serif"/>
              </a:rPr>
              <a:t>rješenjem</a:t>
            </a:r>
            <a:endParaRPr sz="1634" dirty="0">
              <a:latin typeface="Microsoft Sans Serif"/>
              <a:cs typeface="Microsoft Sans Serif"/>
            </a:endParaRPr>
          </a:p>
          <a:p>
            <a:pPr marL="271450" indent="-260499">
              <a:spcBef>
                <a:spcPts val="980"/>
              </a:spcBef>
              <a:buClr>
                <a:srgbClr val="00AFD0"/>
              </a:buClr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634" spc="-127" dirty="0">
                <a:latin typeface="Microsoft Sans Serif"/>
                <a:cs typeface="Microsoft Sans Serif"/>
              </a:rPr>
              <a:t>ne vode </a:t>
            </a:r>
            <a:r>
              <a:rPr sz="1634" spc="-109" dirty="0">
                <a:latin typeface="Microsoft Sans Serif"/>
                <a:cs typeface="Microsoft Sans Serif"/>
              </a:rPr>
              <a:t>poslovne </a:t>
            </a:r>
            <a:r>
              <a:rPr sz="1634" spc="-91" dirty="0">
                <a:latin typeface="Microsoft Sans Serif"/>
                <a:cs typeface="Microsoft Sans Serif"/>
              </a:rPr>
              <a:t>knjige osim </a:t>
            </a:r>
            <a:r>
              <a:rPr sz="1634" spc="-95" dirty="0">
                <a:latin typeface="Microsoft Sans Serif"/>
                <a:cs typeface="Microsoft Sans Serif"/>
              </a:rPr>
              <a:t>evidencije </a:t>
            </a:r>
            <a:r>
              <a:rPr sz="1634" spc="-136" dirty="0">
                <a:latin typeface="Microsoft Sans Serif"/>
                <a:cs typeface="Microsoft Sans Serif"/>
              </a:rPr>
              <a:t>o</a:t>
            </a:r>
            <a:r>
              <a:rPr sz="1634" spc="18" dirty="0">
                <a:latin typeface="Microsoft Sans Serif"/>
                <a:cs typeface="Microsoft Sans Serif"/>
              </a:rPr>
              <a:t> </a:t>
            </a:r>
            <a:r>
              <a:rPr sz="1634" spc="-82" dirty="0">
                <a:latin typeface="Microsoft Sans Serif"/>
                <a:cs typeface="Microsoft Sans Serif"/>
              </a:rPr>
              <a:t>prometu </a:t>
            </a:r>
            <a:r>
              <a:rPr sz="1634" spc="-245" dirty="0">
                <a:latin typeface="Microsoft Sans Serif"/>
                <a:cs typeface="Microsoft Sans Serif"/>
              </a:rPr>
              <a:t>(KPR </a:t>
            </a:r>
            <a:r>
              <a:rPr sz="1634" spc="-127" dirty="0">
                <a:latin typeface="Microsoft Sans Serif"/>
                <a:cs typeface="Microsoft Sans Serif"/>
              </a:rPr>
              <a:t>obrazac)</a:t>
            </a:r>
            <a:endParaRPr sz="1634" dirty="0">
              <a:latin typeface="Microsoft Sans Serif"/>
              <a:cs typeface="Microsoft Sans Serif"/>
            </a:endParaRPr>
          </a:p>
          <a:p>
            <a:pPr marL="10950">
              <a:spcBef>
                <a:spcPts val="980"/>
              </a:spcBef>
              <a:buClr>
                <a:srgbClr val="00AFD0"/>
              </a:buClr>
              <a:tabLst>
                <a:tab pos="271450" algn="l"/>
                <a:tab pos="272026" algn="l"/>
              </a:tabLst>
            </a:pP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6067B0EA-D472-4152-94E5-76A8990DB223}"/>
              </a:ext>
            </a:extLst>
          </p:cNvPr>
          <p:cNvSpPr txBox="1">
            <a:spLocks/>
          </p:cNvSpPr>
          <p:nvPr/>
        </p:nvSpPr>
        <p:spPr>
          <a:xfrm>
            <a:off x="2180727" y="121657"/>
            <a:ext cx="9765196" cy="1242163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pl-PL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Financijska </a:t>
            </a:r>
            <a:r>
              <a:rPr lang="pl-PL" spc="-10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analiza- </a:t>
            </a:r>
            <a:r>
              <a:rPr lang="pl-PL" spc="-168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obveznici </a:t>
            </a:r>
            <a:r>
              <a:rPr lang="pl-PL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poreza </a:t>
            </a:r>
            <a:r>
              <a:rPr lang="pl-PL" spc="-15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pl-PL" spc="136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pc="-19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dohodak</a:t>
            </a:r>
          </a:p>
        </p:txBody>
      </p:sp>
      <p:graphicFrame>
        <p:nvGraphicFramePr>
          <p:cNvPr id="5" name="object 15">
            <a:extLst>
              <a:ext uri="{FF2B5EF4-FFF2-40B4-BE49-F238E27FC236}">
                <a16:creationId xmlns:a16="http://schemas.microsoft.com/office/drawing/2014/main" id="{241CD12D-EE07-49AD-A17D-BE282AF629AC}"/>
              </a:ext>
            </a:extLst>
          </p:cNvPr>
          <p:cNvGraphicFramePr>
            <a:graphicFrameLocks noGrp="1"/>
          </p:cNvGraphicFramePr>
          <p:nvPr/>
        </p:nvGraphicFramePr>
        <p:xfrm>
          <a:off x="3499071" y="3424389"/>
          <a:ext cx="3267635" cy="1131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9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8104">
                <a:tc>
                  <a:txBody>
                    <a:bodyPr/>
                    <a:lstStyle/>
                    <a:p>
                      <a:pPr marR="153670" algn="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13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Razred</a:t>
                      </a:r>
                      <a:r>
                        <a:rPr sz="1200" spc="-10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primitaka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9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Izdaci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114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Dohodak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487">
                <a:tc>
                  <a:txBody>
                    <a:bodyPr/>
                    <a:lstStyle/>
                    <a:p>
                      <a:pPr marL="375920">
                        <a:lnSpc>
                          <a:spcPts val="1500"/>
                        </a:lnSpc>
                        <a:spcBef>
                          <a:spcPts val="40"/>
                        </a:spcBef>
                      </a:pPr>
                      <a:r>
                        <a:rPr sz="1200" spc="-95" dirty="0">
                          <a:latin typeface="Microsoft Sans Serif"/>
                          <a:cs typeface="Microsoft Sans Serif"/>
                        </a:rPr>
                        <a:t>do</a:t>
                      </a:r>
                      <a:r>
                        <a:rPr sz="1200" spc="-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85.000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40"/>
                        </a:spcBef>
                      </a:pPr>
                      <a:r>
                        <a:rPr sz="1200" spc="-85" dirty="0">
                          <a:latin typeface="Microsoft Sans Serif"/>
                          <a:cs typeface="Microsoft Sans Serif"/>
                        </a:rPr>
                        <a:t>85%</a:t>
                      </a:r>
                      <a:r>
                        <a:rPr sz="1200" spc="-55" dirty="0">
                          <a:latin typeface="Microsoft Sans Serif"/>
                          <a:cs typeface="Microsoft Sans Serif"/>
                        </a:rPr>
                        <a:t> primitaka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12.750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104">
                <a:tc>
                  <a:txBody>
                    <a:bodyPr/>
                    <a:lstStyle/>
                    <a:p>
                      <a:pPr marR="95250" algn="r">
                        <a:lnSpc>
                          <a:spcPts val="1500"/>
                        </a:lnSpc>
                        <a:spcBef>
                          <a:spcPts val="30"/>
                        </a:spcBef>
                      </a:pPr>
                      <a:r>
                        <a:rPr sz="1200" spc="-6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85.000 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-9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6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115.000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458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30"/>
                        </a:spcBef>
                      </a:pPr>
                      <a:r>
                        <a:rPr sz="1200" spc="-8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85%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primitaka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458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30"/>
                        </a:spcBef>
                      </a:pPr>
                      <a:r>
                        <a:rPr sz="1200" spc="-6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17.250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458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104">
                <a:tc>
                  <a:txBody>
                    <a:bodyPr/>
                    <a:lstStyle/>
                    <a:p>
                      <a:pPr marR="89535" algn="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115.000 </a:t>
                      </a:r>
                      <a:r>
                        <a:rPr sz="1200" spc="-55" dirty="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-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149.500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85" dirty="0">
                          <a:latin typeface="Microsoft Sans Serif"/>
                          <a:cs typeface="Microsoft Sans Serif"/>
                        </a:rPr>
                        <a:t>85%</a:t>
                      </a:r>
                      <a:r>
                        <a:rPr sz="1200" spc="-55" dirty="0">
                          <a:latin typeface="Microsoft Sans Serif"/>
                          <a:cs typeface="Microsoft Sans Serif"/>
                        </a:rPr>
                        <a:t> primitaka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22.425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104">
                <a:tc>
                  <a:txBody>
                    <a:bodyPr/>
                    <a:lstStyle/>
                    <a:p>
                      <a:pPr marR="89535" algn="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149.500 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200" spc="-70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6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230.000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8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85%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 primitaka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34.500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487">
                <a:tc>
                  <a:txBody>
                    <a:bodyPr/>
                    <a:lstStyle/>
                    <a:p>
                      <a:pPr marR="109220" algn="r">
                        <a:lnSpc>
                          <a:spcPts val="150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230.000</a:t>
                      </a:r>
                      <a:r>
                        <a:rPr sz="1200" spc="-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-300.000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40"/>
                        </a:spcBef>
                      </a:pPr>
                      <a:r>
                        <a:rPr sz="1200" spc="-85" dirty="0">
                          <a:latin typeface="Microsoft Sans Serif"/>
                          <a:cs typeface="Microsoft Sans Serif"/>
                        </a:rPr>
                        <a:t>85%</a:t>
                      </a:r>
                      <a:r>
                        <a:rPr sz="1200" spc="-55" dirty="0">
                          <a:latin typeface="Microsoft Sans Serif"/>
                          <a:cs typeface="Microsoft Sans Serif"/>
                        </a:rPr>
                        <a:t> primitaka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40"/>
                        </a:spcBef>
                      </a:pPr>
                      <a:r>
                        <a:rPr sz="1200" spc="-65" dirty="0">
                          <a:latin typeface="Microsoft Sans Serif"/>
                          <a:cs typeface="Microsoft Sans Serif"/>
                        </a:rPr>
                        <a:t>45.000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178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A17BEF1-970D-45A0-BBFC-EE0DEA9AAFC1}"/>
              </a:ext>
            </a:extLst>
          </p:cNvPr>
          <p:cNvSpPr txBox="1">
            <a:spLocks/>
          </p:cNvSpPr>
          <p:nvPr/>
        </p:nvSpPr>
        <p:spPr>
          <a:xfrm>
            <a:off x="2180723" y="107534"/>
            <a:ext cx="9010191" cy="1242745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91"/>
              </a:spcBef>
            </a:pPr>
            <a:r>
              <a:rPr lang="pl-PL" spc="-172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Financijska </a:t>
            </a:r>
            <a:r>
              <a:rPr lang="pl-PL" spc="-10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analiza- </a:t>
            </a:r>
            <a:r>
              <a:rPr lang="pl-PL" spc="-17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obveznici poreza </a:t>
            </a:r>
            <a:r>
              <a:rPr lang="pl-PL" spc="-168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pl-PL" spc="32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pc="-20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dohodak</a:t>
            </a:r>
            <a:endParaRPr lang="pl-PL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24436449-7FCD-4E92-8105-F29BDDD91A69}"/>
              </a:ext>
            </a:extLst>
          </p:cNvPr>
          <p:cNvSpPr txBox="1"/>
          <p:nvPr/>
        </p:nvSpPr>
        <p:spPr>
          <a:xfrm>
            <a:off x="2698471" y="1532042"/>
            <a:ext cx="6713924" cy="3929527"/>
          </a:xfrm>
          <a:prstGeom prst="rect">
            <a:avLst/>
          </a:prstGeom>
        </p:spPr>
        <p:txBody>
          <a:bodyPr vert="horz" wrap="square" lIns="0" tIns="136007" rIns="0" bIns="0" rtlCol="0">
            <a:spAutoFit/>
          </a:bodyPr>
          <a:lstStyle/>
          <a:p>
            <a:pPr marL="416107">
              <a:spcBef>
                <a:spcPts val="1071"/>
              </a:spcBef>
            </a:pPr>
            <a:r>
              <a:rPr sz="1634" spc="-254" dirty="0">
                <a:latin typeface="Microsoft Sans Serif"/>
                <a:cs typeface="Microsoft Sans Serif"/>
              </a:rPr>
              <a:t>DOKUMENTACIJA</a:t>
            </a:r>
            <a:endParaRPr sz="1634" dirty="0">
              <a:latin typeface="Microsoft Sans Serif"/>
              <a:cs typeface="Microsoft Sans Serif"/>
            </a:endParaRPr>
          </a:p>
          <a:p>
            <a:pPr marL="810314" indent="-308911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810314" algn="l"/>
                <a:tab pos="810890" algn="l"/>
              </a:tabLst>
            </a:pPr>
            <a:r>
              <a:rPr sz="1634" spc="-86" dirty="0">
                <a:latin typeface="Microsoft Sans Serif"/>
                <a:cs typeface="Microsoft Sans Serif"/>
              </a:rPr>
              <a:t>prijava </a:t>
            </a:r>
            <a:r>
              <a:rPr sz="1634" spc="-132" dirty="0">
                <a:latin typeface="Microsoft Sans Serif"/>
                <a:cs typeface="Microsoft Sans Serif"/>
              </a:rPr>
              <a:t>poreza </a:t>
            </a:r>
            <a:r>
              <a:rPr sz="1634" spc="-118" dirty="0">
                <a:latin typeface="Microsoft Sans Serif"/>
                <a:cs typeface="Microsoft Sans Serif"/>
              </a:rPr>
              <a:t>na</a:t>
            </a:r>
            <a:r>
              <a:rPr sz="1634" spc="-208" dirty="0">
                <a:latin typeface="Microsoft Sans Serif"/>
                <a:cs typeface="Microsoft Sans Serif"/>
              </a:rPr>
              <a:t> </a:t>
            </a:r>
            <a:r>
              <a:rPr sz="1634" spc="-123" dirty="0">
                <a:latin typeface="Microsoft Sans Serif"/>
                <a:cs typeface="Microsoft Sans Serif"/>
              </a:rPr>
              <a:t>dohodak</a:t>
            </a:r>
            <a:endParaRPr sz="1634" dirty="0">
              <a:latin typeface="Microsoft Sans Serif"/>
              <a:cs typeface="Microsoft Sans Serif"/>
            </a:endParaRPr>
          </a:p>
          <a:p>
            <a:pPr marL="1176858" lvl="1" indent="-260499">
              <a:spcBef>
                <a:spcPts val="259"/>
              </a:spcBef>
              <a:buClr>
                <a:srgbClr val="00AFD0"/>
              </a:buClr>
              <a:buFont typeface="Arial"/>
              <a:buChar char="•"/>
              <a:tabLst>
                <a:tab pos="1176858" algn="l"/>
                <a:tab pos="1177434" algn="l"/>
              </a:tabLst>
            </a:pPr>
            <a:r>
              <a:rPr sz="1634" spc="-100" dirty="0">
                <a:latin typeface="Microsoft Sans Serif"/>
                <a:cs typeface="Microsoft Sans Serif"/>
              </a:rPr>
              <a:t>pregled </a:t>
            </a:r>
            <a:r>
              <a:rPr sz="1634" spc="-68" dirty="0">
                <a:latin typeface="Microsoft Sans Serif"/>
                <a:cs typeface="Microsoft Sans Serif"/>
              </a:rPr>
              <a:t>primitaka </a:t>
            </a:r>
            <a:r>
              <a:rPr sz="1634" dirty="0">
                <a:latin typeface="Microsoft Sans Serif"/>
                <a:cs typeface="Microsoft Sans Serif"/>
              </a:rPr>
              <a:t>i</a:t>
            </a:r>
            <a:r>
              <a:rPr sz="1634" spc="27" dirty="0">
                <a:latin typeface="Microsoft Sans Serif"/>
                <a:cs typeface="Microsoft Sans Serif"/>
              </a:rPr>
              <a:t> </a:t>
            </a:r>
            <a:r>
              <a:rPr sz="1634" spc="-103" dirty="0">
                <a:latin typeface="Microsoft Sans Serif"/>
                <a:cs typeface="Microsoft Sans Serif"/>
              </a:rPr>
              <a:t>izdataka</a:t>
            </a:r>
            <a:endParaRPr sz="1634" dirty="0">
              <a:latin typeface="Microsoft Sans Serif"/>
              <a:cs typeface="Microsoft Sans Serif"/>
            </a:endParaRPr>
          </a:p>
          <a:p>
            <a:pPr marL="1176858" lvl="1" indent="-260499">
              <a:buClr>
                <a:srgbClr val="00AFD0"/>
              </a:buClr>
              <a:buFont typeface="Arial"/>
              <a:buChar char="•"/>
              <a:tabLst>
                <a:tab pos="1176858" algn="l"/>
                <a:tab pos="1177434" algn="l"/>
              </a:tabLst>
            </a:pPr>
            <a:r>
              <a:rPr sz="1634" spc="-100" dirty="0">
                <a:latin typeface="Microsoft Sans Serif"/>
                <a:cs typeface="Microsoft Sans Serif"/>
              </a:rPr>
              <a:t>popis </a:t>
            </a:r>
            <a:r>
              <a:rPr sz="1634" spc="-91" dirty="0">
                <a:latin typeface="Microsoft Sans Serif"/>
                <a:cs typeface="Microsoft Sans Serif"/>
              </a:rPr>
              <a:t>dugotrajne</a:t>
            </a:r>
            <a:r>
              <a:rPr sz="1634" spc="18" dirty="0">
                <a:latin typeface="Microsoft Sans Serif"/>
                <a:cs typeface="Microsoft Sans Serif"/>
              </a:rPr>
              <a:t> </a:t>
            </a:r>
            <a:r>
              <a:rPr sz="1634" spc="-77" dirty="0">
                <a:latin typeface="Microsoft Sans Serif"/>
                <a:cs typeface="Microsoft Sans Serif"/>
              </a:rPr>
              <a:t>imovine</a:t>
            </a:r>
            <a:endParaRPr sz="1634" dirty="0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722"/>
              </a:spcBef>
              <a:buClr>
                <a:srgbClr val="00AFD0"/>
              </a:buClr>
              <a:buFont typeface="Wingdings"/>
              <a:buChar char=""/>
              <a:tabLst>
                <a:tab pos="762479" algn="l"/>
              </a:tabLst>
            </a:pPr>
            <a:r>
              <a:rPr sz="1634" spc="-100" dirty="0">
                <a:latin typeface="Microsoft Sans Serif"/>
                <a:cs typeface="Microsoft Sans Serif"/>
              </a:rPr>
              <a:t>pregled </a:t>
            </a:r>
            <a:r>
              <a:rPr sz="1634" spc="-68" dirty="0">
                <a:latin typeface="Microsoft Sans Serif"/>
                <a:cs typeface="Microsoft Sans Serif"/>
              </a:rPr>
              <a:t>primitaka </a:t>
            </a:r>
            <a:r>
              <a:rPr sz="1634" dirty="0">
                <a:latin typeface="Microsoft Sans Serif"/>
                <a:cs typeface="Microsoft Sans Serif"/>
              </a:rPr>
              <a:t>i </a:t>
            </a:r>
            <a:r>
              <a:rPr sz="1634" spc="-103" dirty="0">
                <a:latin typeface="Microsoft Sans Serif"/>
                <a:cs typeface="Microsoft Sans Serif"/>
              </a:rPr>
              <a:t>izdataka </a:t>
            </a:r>
            <a:r>
              <a:rPr sz="1634" spc="-163" dirty="0">
                <a:latin typeface="Microsoft Sans Serif"/>
                <a:cs typeface="Microsoft Sans Serif"/>
              </a:rPr>
              <a:t>za </a:t>
            </a:r>
            <a:r>
              <a:rPr sz="1634" spc="-103" dirty="0">
                <a:latin typeface="Microsoft Sans Serif"/>
                <a:cs typeface="Microsoft Sans Serif"/>
              </a:rPr>
              <a:t>tekuću</a:t>
            </a:r>
            <a:r>
              <a:rPr sz="1634" spc="-118" dirty="0">
                <a:latin typeface="Microsoft Sans Serif"/>
                <a:cs typeface="Microsoft Sans Serif"/>
              </a:rPr>
              <a:t> </a:t>
            </a:r>
            <a:r>
              <a:rPr sz="1634" spc="-100" dirty="0">
                <a:latin typeface="Microsoft Sans Serif"/>
                <a:cs typeface="Microsoft Sans Serif"/>
              </a:rPr>
              <a:t>godinu</a:t>
            </a:r>
            <a:endParaRPr sz="1634" dirty="0">
              <a:latin typeface="Microsoft Sans Serif"/>
              <a:cs typeface="Microsoft Sans Serif"/>
            </a:endParaRPr>
          </a:p>
          <a:p>
            <a:pPr marL="1176858" lvl="1" indent="-260499">
              <a:spcBef>
                <a:spcPts val="980"/>
              </a:spcBef>
              <a:buClr>
                <a:srgbClr val="00AFD0"/>
              </a:buClr>
              <a:buFont typeface="Arial"/>
              <a:buChar char="•"/>
              <a:tabLst>
                <a:tab pos="1176858" algn="l"/>
                <a:tab pos="1177434" algn="l"/>
              </a:tabLst>
            </a:pPr>
            <a:r>
              <a:rPr sz="1634" spc="-86" dirty="0">
                <a:latin typeface="Microsoft Sans Serif"/>
                <a:cs typeface="Microsoft Sans Serif"/>
              </a:rPr>
              <a:t>(prijava</a:t>
            </a:r>
            <a:r>
              <a:rPr sz="1634" spc="-41" dirty="0">
                <a:latin typeface="Microsoft Sans Serif"/>
                <a:cs typeface="Microsoft Sans Serif"/>
              </a:rPr>
              <a:t> </a:t>
            </a:r>
            <a:r>
              <a:rPr sz="1634" spc="-177" dirty="0">
                <a:latin typeface="Microsoft Sans Serif"/>
                <a:cs typeface="Microsoft Sans Serif"/>
              </a:rPr>
              <a:t>PDV-a)</a:t>
            </a:r>
            <a:endParaRPr sz="1634" dirty="0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62479" algn="l"/>
              </a:tabLst>
            </a:pPr>
            <a:r>
              <a:rPr sz="1634" spc="-103" dirty="0">
                <a:latin typeface="Microsoft Sans Serif"/>
                <a:cs typeface="Microsoft Sans Serif"/>
              </a:rPr>
              <a:t>rješenje </a:t>
            </a:r>
            <a:r>
              <a:rPr sz="1634" spc="-159" dirty="0">
                <a:latin typeface="Microsoft Sans Serif"/>
                <a:cs typeface="Microsoft Sans Serif"/>
              </a:rPr>
              <a:t>Porezne </a:t>
            </a:r>
            <a:r>
              <a:rPr sz="1634" spc="-118" dirty="0">
                <a:latin typeface="Microsoft Sans Serif"/>
                <a:cs typeface="Microsoft Sans Serif"/>
              </a:rPr>
              <a:t>uprave </a:t>
            </a:r>
            <a:r>
              <a:rPr sz="1634" spc="-136" dirty="0">
                <a:latin typeface="Microsoft Sans Serif"/>
                <a:cs typeface="Microsoft Sans Serif"/>
              </a:rPr>
              <a:t>o </a:t>
            </a:r>
            <a:r>
              <a:rPr sz="1634" spc="-59" dirty="0">
                <a:latin typeface="Microsoft Sans Serif"/>
                <a:cs typeface="Microsoft Sans Serif"/>
              </a:rPr>
              <a:t>visini</a:t>
            </a:r>
            <a:r>
              <a:rPr sz="1634" spc="5" dirty="0">
                <a:latin typeface="Microsoft Sans Serif"/>
                <a:cs typeface="Microsoft Sans Serif"/>
              </a:rPr>
              <a:t> </a:t>
            </a:r>
            <a:r>
              <a:rPr sz="1634" spc="-100" dirty="0">
                <a:latin typeface="Microsoft Sans Serif"/>
                <a:cs typeface="Microsoft Sans Serif"/>
              </a:rPr>
              <a:t>dohotka</a:t>
            </a:r>
            <a:endParaRPr sz="1634" dirty="0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62479" algn="l"/>
              </a:tabLst>
            </a:pPr>
            <a:r>
              <a:rPr sz="1634" spc="-86" dirty="0">
                <a:latin typeface="Microsoft Sans Serif"/>
                <a:cs typeface="Microsoft Sans Serif"/>
              </a:rPr>
              <a:t>potvrda </a:t>
            </a:r>
            <a:r>
              <a:rPr sz="1634" spc="-159" dirty="0">
                <a:latin typeface="Microsoft Sans Serif"/>
                <a:cs typeface="Microsoft Sans Serif"/>
              </a:rPr>
              <a:t>Porezne </a:t>
            </a:r>
            <a:r>
              <a:rPr sz="1634" spc="-118" dirty="0">
                <a:latin typeface="Microsoft Sans Serif"/>
                <a:cs typeface="Microsoft Sans Serif"/>
              </a:rPr>
              <a:t>uprave </a:t>
            </a:r>
            <a:r>
              <a:rPr sz="1634" spc="-136" dirty="0">
                <a:latin typeface="Microsoft Sans Serif"/>
                <a:cs typeface="Microsoft Sans Serif"/>
              </a:rPr>
              <a:t>o </a:t>
            </a:r>
            <a:r>
              <a:rPr sz="1634" spc="-77" dirty="0">
                <a:latin typeface="Microsoft Sans Serif"/>
                <a:cs typeface="Microsoft Sans Serif"/>
              </a:rPr>
              <a:t>stanju</a:t>
            </a:r>
            <a:r>
              <a:rPr sz="1634" spc="-5" dirty="0">
                <a:latin typeface="Microsoft Sans Serif"/>
                <a:cs typeface="Microsoft Sans Serif"/>
              </a:rPr>
              <a:t> </a:t>
            </a:r>
            <a:r>
              <a:rPr sz="1634" spc="-127" dirty="0">
                <a:latin typeface="Microsoft Sans Serif"/>
                <a:cs typeface="Microsoft Sans Serif"/>
              </a:rPr>
              <a:t>duga</a:t>
            </a:r>
            <a:endParaRPr sz="1634" dirty="0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62479" algn="l"/>
              </a:tabLst>
            </a:pPr>
            <a:r>
              <a:rPr sz="1634" spc="-86" dirty="0">
                <a:latin typeface="Microsoft Sans Serif"/>
                <a:cs typeface="Microsoft Sans Serif"/>
              </a:rPr>
              <a:t>stanje </a:t>
            </a:r>
            <a:r>
              <a:rPr sz="1634" spc="-95" dirty="0">
                <a:latin typeface="Microsoft Sans Serif"/>
                <a:cs typeface="Microsoft Sans Serif"/>
              </a:rPr>
              <a:t>zaliha, </a:t>
            </a:r>
            <a:r>
              <a:rPr sz="1634" spc="-91" dirty="0">
                <a:latin typeface="Microsoft Sans Serif"/>
                <a:cs typeface="Microsoft Sans Serif"/>
              </a:rPr>
              <a:t>potraživanja </a:t>
            </a:r>
            <a:r>
              <a:rPr sz="1634" spc="-118" dirty="0">
                <a:latin typeface="Microsoft Sans Serif"/>
                <a:cs typeface="Microsoft Sans Serif"/>
              </a:rPr>
              <a:t>od </a:t>
            </a:r>
            <a:r>
              <a:rPr sz="1634" spc="-132" dirty="0">
                <a:latin typeface="Microsoft Sans Serif"/>
                <a:cs typeface="Microsoft Sans Serif"/>
              </a:rPr>
              <a:t>kupaca </a:t>
            </a:r>
            <a:r>
              <a:rPr sz="1634" dirty="0">
                <a:latin typeface="Microsoft Sans Serif"/>
                <a:cs typeface="Microsoft Sans Serif"/>
              </a:rPr>
              <a:t>i </a:t>
            </a:r>
            <a:r>
              <a:rPr sz="1634" spc="-141" dirty="0">
                <a:latin typeface="Microsoft Sans Serif"/>
                <a:cs typeface="Microsoft Sans Serif"/>
              </a:rPr>
              <a:t>obveza </a:t>
            </a:r>
            <a:r>
              <a:rPr sz="1634" spc="-103" dirty="0">
                <a:latin typeface="Microsoft Sans Serif"/>
                <a:cs typeface="Microsoft Sans Serif"/>
              </a:rPr>
              <a:t>prema</a:t>
            </a:r>
            <a:r>
              <a:rPr sz="1634" dirty="0">
                <a:latin typeface="Microsoft Sans Serif"/>
                <a:cs typeface="Microsoft Sans Serif"/>
              </a:rPr>
              <a:t> </a:t>
            </a:r>
            <a:r>
              <a:rPr sz="1634" spc="-91" dirty="0">
                <a:latin typeface="Microsoft Sans Serif"/>
                <a:cs typeface="Microsoft Sans Serif"/>
              </a:rPr>
              <a:t>dobavljačima</a:t>
            </a:r>
            <a:endParaRPr sz="1634" dirty="0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980"/>
              </a:spcBef>
              <a:buClr>
                <a:srgbClr val="00AFD0"/>
              </a:buClr>
              <a:buFont typeface="Wingdings"/>
              <a:buChar char=""/>
              <a:tabLst>
                <a:tab pos="762479" algn="l"/>
              </a:tabLst>
            </a:pPr>
            <a:r>
              <a:rPr sz="1634" spc="-82" dirty="0">
                <a:latin typeface="Microsoft Sans Serif"/>
                <a:cs typeface="Microsoft Sans Serif"/>
              </a:rPr>
              <a:t>kreditna </a:t>
            </a:r>
            <a:r>
              <a:rPr sz="1634" spc="-127" dirty="0">
                <a:latin typeface="Microsoft Sans Serif"/>
                <a:cs typeface="Microsoft Sans Serif"/>
              </a:rPr>
              <a:t>zaduženja </a:t>
            </a:r>
            <a:r>
              <a:rPr sz="1634" spc="-132" dirty="0" err="1">
                <a:latin typeface="Microsoft Sans Serif"/>
                <a:cs typeface="Microsoft Sans Serif"/>
              </a:rPr>
              <a:t>kod</a:t>
            </a:r>
            <a:r>
              <a:rPr sz="1634" spc="64" dirty="0">
                <a:latin typeface="Microsoft Sans Serif"/>
                <a:cs typeface="Microsoft Sans Serif"/>
              </a:rPr>
              <a:t> </a:t>
            </a:r>
            <a:r>
              <a:rPr sz="1634" spc="-86" dirty="0" err="1">
                <a:latin typeface="Microsoft Sans Serif"/>
                <a:cs typeface="Microsoft Sans Serif"/>
              </a:rPr>
              <a:t>drugih</a:t>
            </a:r>
            <a:endParaRPr sz="1634" dirty="0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980"/>
              </a:spcBef>
              <a:buFont typeface="Wingdings"/>
              <a:buChar char=""/>
              <a:tabLst>
                <a:tab pos="762479" algn="l"/>
              </a:tabLst>
            </a:pPr>
            <a:r>
              <a:rPr sz="1634" spc="-213" dirty="0">
                <a:latin typeface="Microsoft Sans Serif"/>
                <a:cs typeface="Microsoft Sans Serif"/>
              </a:rPr>
              <a:t>BON2 </a:t>
            </a:r>
            <a:r>
              <a:rPr sz="1634" spc="-86" dirty="0">
                <a:latin typeface="Microsoft Sans Serif"/>
                <a:cs typeface="Microsoft Sans Serif"/>
              </a:rPr>
              <a:t>drugih </a:t>
            </a:r>
            <a:r>
              <a:rPr sz="1634" spc="-132" dirty="0">
                <a:latin typeface="Microsoft Sans Serif"/>
                <a:cs typeface="Microsoft Sans Serif"/>
              </a:rPr>
              <a:t>banaka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ADE01EDB-18A7-4116-AC22-83951F18FC1B}"/>
              </a:ext>
            </a:extLst>
          </p:cNvPr>
          <p:cNvSpPr/>
          <p:nvPr/>
        </p:nvSpPr>
        <p:spPr>
          <a:xfrm>
            <a:off x="7510366" y="1730290"/>
            <a:ext cx="1748270" cy="26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739006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F3F73300-3E4B-43C6-B9B9-BCFB76718553}"/>
              </a:ext>
            </a:extLst>
          </p:cNvPr>
          <p:cNvSpPr txBox="1"/>
          <p:nvPr/>
        </p:nvSpPr>
        <p:spPr>
          <a:xfrm>
            <a:off x="3210228" y="1685569"/>
            <a:ext cx="5957239" cy="400798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416107">
              <a:spcBef>
                <a:spcPts val="86"/>
              </a:spcBef>
            </a:pPr>
            <a:r>
              <a:rPr sz="1452" spc="-227" dirty="0">
                <a:latin typeface="Microsoft Sans Serif"/>
                <a:cs typeface="Microsoft Sans Serif"/>
              </a:rPr>
              <a:t>DOKUMENTACIJA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77" dirty="0">
                <a:latin typeface="Microsoft Sans Serif"/>
                <a:cs typeface="Microsoft Sans Serif"/>
              </a:rPr>
              <a:t>prijava </a:t>
            </a:r>
            <a:r>
              <a:rPr sz="1452" spc="-118" dirty="0">
                <a:latin typeface="Microsoft Sans Serif"/>
                <a:cs typeface="Microsoft Sans Serif"/>
              </a:rPr>
              <a:t>poreza </a:t>
            </a:r>
            <a:r>
              <a:rPr sz="1452" spc="-109" dirty="0">
                <a:latin typeface="Microsoft Sans Serif"/>
                <a:cs typeface="Microsoft Sans Serif"/>
              </a:rPr>
              <a:t>na </a:t>
            </a:r>
            <a:r>
              <a:rPr sz="1452" spc="-54" dirty="0">
                <a:latin typeface="Microsoft Sans Serif"/>
                <a:cs typeface="Microsoft Sans Serif"/>
              </a:rPr>
              <a:t>dobit </a:t>
            </a:r>
            <a:r>
              <a:rPr sz="1452" spc="-77" dirty="0">
                <a:latin typeface="Microsoft Sans Serif"/>
                <a:cs typeface="Microsoft Sans Serif"/>
              </a:rPr>
              <a:t>(bilanca </a:t>
            </a:r>
            <a:r>
              <a:rPr sz="1452" dirty="0">
                <a:latin typeface="Microsoft Sans Serif"/>
                <a:cs typeface="Microsoft Sans Serif"/>
              </a:rPr>
              <a:t>i</a:t>
            </a:r>
            <a:r>
              <a:rPr sz="1452" spc="-109" dirty="0">
                <a:latin typeface="Microsoft Sans Serif"/>
                <a:cs typeface="Microsoft Sans Serif"/>
              </a:rPr>
              <a:t> </a:t>
            </a:r>
            <a:r>
              <a:rPr sz="1452" spc="-213" dirty="0">
                <a:latin typeface="Microsoft Sans Serif"/>
                <a:cs typeface="Microsoft Sans Serif"/>
              </a:rPr>
              <a:t>RDG)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16"/>
              </a:spcBef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59" dirty="0">
                <a:solidFill>
                  <a:srgbClr val="00AFD0"/>
                </a:solidFill>
                <a:latin typeface="Microsoft Sans Serif"/>
                <a:cs typeface="Microsoft Sans Serif"/>
              </a:rPr>
              <a:t>kvartalni </a:t>
            </a:r>
            <a:r>
              <a:rPr sz="1452" spc="-54" dirty="0">
                <a:solidFill>
                  <a:srgbClr val="00AFD0"/>
                </a:solidFill>
                <a:latin typeface="Microsoft Sans Serif"/>
                <a:cs typeface="Microsoft Sans Serif"/>
              </a:rPr>
              <a:t>statistički</a:t>
            </a:r>
            <a:r>
              <a:rPr sz="1452" spc="-41" dirty="0">
                <a:solidFill>
                  <a:srgbClr val="00AFD0"/>
                </a:solidFill>
                <a:latin typeface="Microsoft Sans Serif"/>
                <a:cs typeface="Microsoft Sans Serif"/>
              </a:rPr>
              <a:t> </a:t>
            </a:r>
            <a:r>
              <a:rPr sz="1452" spc="-73" dirty="0">
                <a:solidFill>
                  <a:srgbClr val="00AFD0"/>
                </a:solidFill>
                <a:latin typeface="Microsoft Sans Serif"/>
                <a:cs typeface="Microsoft Sans Serif"/>
              </a:rPr>
              <a:t>izvještaj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82" dirty="0">
                <a:latin typeface="Microsoft Sans Serif"/>
                <a:cs typeface="Microsoft Sans Serif"/>
              </a:rPr>
              <a:t>bilješke </a:t>
            </a:r>
            <a:r>
              <a:rPr sz="1452" spc="-132" dirty="0">
                <a:latin typeface="Microsoft Sans Serif"/>
                <a:cs typeface="Microsoft Sans Serif"/>
              </a:rPr>
              <a:t>uz </a:t>
            </a:r>
            <a:r>
              <a:rPr sz="1452" spc="-77" dirty="0">
                <a:latin typeface="Microsoft Sans Serif"/>
                <a:cs typeface="Microsoft Sans Serif"/>
              </a:rPr>
              <a:t>financijske</a:t>
            </a:r>
            <a:r>
              <a:rPr sz="1452" spc="-182" dirty="0">
                <a:latin typeface="Microsoft Sans Serif"/>
                <a:cs typeface="Microsoft Sans Serif"/>
              </a:rPr>
              <a:t> </a:t>
            </a:r>
            <a:r>
              <a:rPr sz="1452" spc="-82" dirty="0">
                <a:latin typeface="Microsoft Sans Serif"/>
                <a:cs typeface="Microsoft Sans Serif"/>
              </a:rPr>
              <a:t>izvještaje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73" dirty="0">
                <a:solidFill>
                  <a:srgbClr val="00AFD0"/>
                </a:solidFill>
                <a:latin typeface="Microsoft Sans Serif"/>
                <a:cs typeface="Microsoft Sans Serif"/>
              </a:rPr>
              <a:t>izvještaj </a:t>
            </a:r>
            <a:r>
              <a:rPr sz="1452" spc="-123" dirty="0">
                <a:solidFill>
                  <a:srgbClr val="00AFD0"/>
                </a:solidFill>
                <a:latin typeface="Microsoft Sans Serif"/>
                <a:cs typeface="Microsoft Sans Serif"/>
              </a:rPr>
              <a:t>o </a:t>
            </a:r>
            <a:r>
              <a:rPr sz="1452" spc="-103" dirty="0">
                <a:solidFill>
                  <a:srgbClr val="00AFD0"/>
                </a:solidFill>
                <a:latin typeface="Microsoft Sans Serif"/>
                <a:cs typeface="Microsoft Sans Serif"/>
              </a:rPr>
              <a:t>novčanom</a:t>
            </a:r>
            <a:r>
              <a:rPr sz="1452" spc="-185" dirty="0">
                <a:solidFill>
                  <a:srgbClr val="00AFD0"/>
                </a:solidFill>
                <a:latin typeface="Microsoft Sans Serif"/>
                <a:cs typeface="Microsoft Sans Serif"/>
              </a:rPr>
              <a:t> </a:t>
            </a:r>
            <a:r>
              <a:rPr sz="1452" spc="-77" dirty="0">
                <a:solidFill>
                  <a:srgbClr val="00AFD0"/>
                </a:solidFill>
                <a:latin typeface="Microsoft Sans Serif"/>
                <a:cs typeface="Microsoft Sans Serif"/>
              </a:rPr>
              <a:t>toku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77" dirty="0">
                <a:latin typeface="Microsoft Sans Serif"/>
                <a:cs typeface="Microsoft Sans Serif"/>
              </a:rPr>
              <a:t>potvrda </a:t>
            </a:r>
            <a:r>
              <a:rPr sz="1452" spc="-141" dirty="0">
                <a:latin typeface="Microsoft Sans Serif"/>
                <a:cs typeface="Microsoft Sans Serif"/>
              </a:rPr>
              <a:t>Porezne </a:t>
            </a:r>
            <a:r>
              <a:rPr sz="1452" spc="-109" dirty="0">
                <a:latin typeface="Microsoft Sans Serif"/>
                <a:cs typeface="Microsoft Sans Serif"/>
              </a:rPr>
              <a:t>uprave </a:t>
            </a:r>
            <a:r>
              <a:rPr sz="1452" spc="-123" dirty="0">
                <a:latin typeface="Microsoft Sans Serif"/>
                <a:cs typeface="Microsoft Sans Serif"/>
              </a:rPr>
              <a:t>o </a:t>
            </a:r>
            <a:r>
              <a:rPr sz="1452" spc="-73" dirty="0">
                <a:latin typeface="Microsoft Sans Serif"/>
                <a:cs typeface="Microsoft Sans Serif"/>
              </a:rPr>
              <a:t>stanju</a:t>
            </a:r>
            <a:r>
              <a:rPr sz="1452" spc="-263" dirty="0">
                <a:latin typeface="Microsoft Sans Serif"/>
                <a:cs typeface="Microsoft Sans Serif"/>
              </a:rPr>
              <a:t> </a:t>
            </a:r>
            <a:r>
              <a:rPr sz="1452" spc="-118" dirty="0">
                <a:latin typeface="Microsoft Sans Serif"/>
                <a:cs typeface="Microsoft Sans Serif"/>
              </a:rPr>
              <a:t>duga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77" dirty="0">
                <a:latin typeface="Microsoft Sans Serif"/>
                <a:cs typeface="Microsoft Sans Serif"/>
              </a:rPr>
              <a:t>stanje </a:t>
            </a:r>
            <a:r>
              <a:rPr sz="1452" spc="-86" dirty="0">
                <a:latin typeface="Microsoft Sans Serif"/>
                <a:cs typeface="Microsoft Sans Serif"/>
              </a:rPr>
              <a:t>zaliha, </a:t>
            </a:r>
            <a:r>
              <a:rPr sz="1452" spc="-82" dirty="0">
                <a:latin typeface="Microsoft Sans Serif"/>
                <a:cs typeface="Microsoft Sans Serif"/>
              </a:rPr>
              <a:t>potraživanja </a:t>
            </a:r>
            <a:r>
              <a:rPr sz="1452" spc="-109" dirty="0">
                <a:latin typeface="Microsoft Sans Serif"/>
                <a:cs typeface="Microsoft Sans Serif"/>
              </a:rPr>
              <a:t>od </a:t>
            </a:r>
            <a:r>
              <a:rPr sz="1452" spc="-118" dirty="0">
                <a:latin typeface="Microsoft Sans Serif"/>
                <a:cs typeface="Microsoft Sans Serif"/>
              </a:rPr>
              <a:t>kupaca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27" dirty="0">
                <a:latin typeface="Microsoft Sans Serif"/>
                <a:cs typeface="Microsoft Sans Serif"/>
              </a:rPr>
              <a:t>obveza </a:t>
            </a:r>
            <a:r>
              <a:rPr sz="1452" spc="-95" dirty="0">
                <a:latin typeface="Microsoft Sans Serif"/>
                <a:cs typeface="Microsoft Sans Serif"/>
              </a:rPr>
              <a:t>prema</a:t>
            </a:r>
            <a:r>
              <a:rPr sz="1452" spc="-27" dirty="0">
                <a:latin typeface="Microsoft Sans Serif"/>
                <a:cs typeface="Microsoft Sans Serif"/>
              </a:rPr>
              <a:t> </a:t>
            </a:r>
            <a:r>
              <a:rPr sz="1452" spc="-82" dirty="0">
                <a:latin typeface="Microsoft Sans Serif"/>
                <a:cs typeface="Microsoft Sans Serif"/>
              </a:rPr>
              <a:t>dobavljačima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16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77" dirty="0">
                <a:latin typeface="Microsoft Sans Serif"/>
                <a:cs typeface="Microsoft Sans Serif"/>
              </a:rPr>
              <a:t>kreditna </a:t>
            </a:r>
            <a:r>
              <a:rPr sz="1452" spc="-113" dirty="0">
                <a:latin typeface="Microsoft Sans Serif"/>
                <a:cs typeface="Microsoft Sans Serif"/>
              </a:rPr>
              <a:t>zaduženja </a:t>
            </a:r>
            <a:r>
              <a:rPr sz="1452" spc="-118" dirty="0">
                <a:latin typeface="Microsoft Sans Serif"/>
                <a:cs typeface="Microsoft Sans Serif"/>
              </a:rPr>
              <a:t>kod</a:t>
            </a:r>
            <a:r>
              <a:rPr sz="1452" spc="64" dirty="0">
                <a:latin typeface="Microsoft Sans Serif"/>
                <a:cs typeface="Microsoft Sans Serif"/>
              </a:rPr>
              <a:t> </a:t>
            </a:r>
            <a:r>
              <a:rPr sz="1452" spc="-77" dirty="0">
                <a:latin typeface="Microsoft Sans Serif"/>
                <a:cs typeface="Microsoft Sans Serif"/>
              </a:rPr>
              <a:t>drugih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263" dirty="0">
                <a:latin typeface="Microsoft Sans Serif"/>
                <a:cs typeface="Microsoft Sans Serif"/>
              </a:rPr>
              <a:t>HROK</a:t>
            </a:r>
            <a:r>
              <a:rPr sz="1452" spc="-163" dirty="0">
                <a:latin typeface="Microsoft Sans Serif"/>
                <a:cs typeface="Microsoft Sans Serif"/>
              </a:rPr>
              <a:t> </a:t>
            </a:r>
            <a:r>
              <a:rPr sz="1452" spc="-73" dirty="0">
                <a:latin typeface="Microsoft Sans Serif"/>
                <a:cs typeface="Microsoft Sans Serif"/>
              </a:rPr>
              <a:t>izvještaj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191" dirty="0">
                <a:solidFill>
                  <a:srgbClr val="00AFD0"/>
                </a:solidFill>
                <a:latin typeface="Microsoft Sans Serif"/>
                <a:cs typeface="Microsoft Sans Serif"/>
              </a:rPr>
              <a:t>BON2 </a:t>
            </a:r>
            <a:r>
              <a:rPr sz="1452" spc="-77" dirty="0">
                <a:solidFill>
                  <a:srgbClr val="00AFD0"/>
                </a:solidFill>
                <a:latin typeface="Microsoft Sans Serif"/>
                <a:cs typeface="Microsoft Sans Serif"/>
              </a:rPr>
              <a:t>drugih</a:t>
            </a:r>
            <a:r>
              <a:rPr sz="1452" spc="-68" dirty="0">
                <a:solidFill>
                  <a:srgbClr val="00AFD0"/>
                </a:solidFill>
                <a:latin typeface="Microsoft Sans Serif"/>
                <a:cs typeface="Microsoft Sans Serif"/>
              </a:rPr>
              <a:t> </a:t>
            </a:r>
            <a:r>
              <a:rPr sz="1452" spc="-118" dirty="0">
                <a:solidFill>
                  <a:srgbClr val="00AFD0"/>
                </a:solidFill>
                <a:latin typeface="Microsoft Sans Serif"/>
                <a:cs typeface="Microsoft Sans Serif"/>
              </a:rPr>
              <a:t>banaka</a:t>
            </a:r>
            <a:endParaRPr sz="1452">
              <a:latin typeface="Microsoft Sans Serif"/>
              <a:cs typeface="Microsoft Sans Serif"/>
            </a:endParaRPr>
          </a:p>
          <a:p>
            <a:pPr marL="761902" indent="-260499">
              <a:spcBef>
                <a:spcPts val="1221"/>
              </a:spcBef>
              <a:buClr>
                <a:srgbClr val="00AFD0"/>
              </a:buClr>
              <a:buFont typeface="Wingdings"/>
              <a:buChar char=""/>
              <a:tabLst>
                <a:tab pos="761902" algn="l"/>
                <a:tab pos="762479" algn="l"/>
              </a:tabLst>
            </a:pPr>
            <a:r>
              <a:rPr sz="1452" spc="-64" dirty="0">
                <a:latin typeface="Microsoft Sans Serif"/>
                <a:cs typeface="Microsoft Sans Serif"/>
              </a:rPr>
              <a:t>bruto</a:t>
            </a:r>
            <a:r>
              <a:rPr sz="1452" spc="-45" dirty="0">
                <a:latin typeface="Microsoft Sans Serif"/>
                <a:cs typeface="Microsoft Sans Serif"/>
              </a:rPr>
              <a:t> </a:t>
            </a:r>
            <a:r>
              <a:rPr sz="1452" spc="-77" dirty="0">
                <a:latin typeface="Microsoft Sans Serif"/>
                <a:cs typeface="Microsoft Sans Serif"/>
              </a:rPr>
              <a:t>bilanca</a:t>
            </a:r>
            <a:endParaRPr sz="1452">
              <a:latin typeface="Microsoft Sans Serif"/>
              <a:cs typeface="Microsoft Sans Serif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AD158960-56F5-4F47-ABE4-C09969C57B47}"/>
              </a:ext>
            </a:extLst>
          </p:cNvPr>
          <p:cNvSpPr/>
          <p:nvPr/>
        </p:nvSpPr>
        <p:spPr>
          <a:xfrm>
            <a:off x="6972330" y="1669432"/>
            <a:ext cx="2048410" cy="2159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B1B43F50-C05C-442A-8BFD-F52CB027ADD3}"/>
              </a:ext>
            </a:extLst>
          </p:cNvPr>
          <p:cNvSpPr txBox="1">
            <a:spLocks/>
          </p:cNvSpPr>
          <p:nvPr/>
        </p:nvSpPr>
        <p:spPr>
          <a:xfrm>
            <a:off x="2180722" y="121656"/>
            <a:ext cx="9454807" cy="1242163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Financijska </a:t>
            </a:r>
            <a:r>
              <a:rPr lang="hr-HR" spc="-10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analiza- </a:t>
            </a:r>
            <a:r>
              <a:rPr lang="hr-HR" spc="-168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obveznici </a:t>
            </a: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poreza </a:t>
            </a:r>
            <a:r>
              <a:rPr lang="hr-HR" spc="-15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hr-HR" spc="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dobit</a:t>
            </a:r>
          </a:p>
        </p:txBody>
      </p:sp>
    </p:spTree>
    <p:extLst>
      <p:ext uri="{BB962C8B-B14F-4D97-AF65-F5344CB8AC3E}">
        <p14:creationId xmlns:p14="http://schemas.microsoft.com/office/powerpoint/2010/main" val="3277055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058C01F-65BF-4014-A07B-BE47E1EA4C97}"/>
              </a:ext>
            </a:extLst>
          </p:cNvPr>
          <p:cNvSpPr/>
          <p:nvPr/>
        </p:nvSpPr>
        <p:spPr>
          <a:xfrm>
            <a:off x="5201928" y="2349932"/>
            <a:ext cx="1832642" cy="955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AD270A9-CDC2-4A27-AED5-8C314606014A}"/>
              </a:ext>
            </a:extLst>
          </p:cNvPr>
          <p:cNvSpPr/>
          <p:nvPr/>
        </p:nvSpPr>
        <p:spPr>
          <a:xfrm>
            <a:off x="2724751" y="2327802"/>
            <a:ext cx="1832641" cy="9778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11E8F6F-DA76-4AC0-A15D-9058117D389D}"/>
              </a:ext>
            </a:extLst>
          </p:cNvPr>
          <p:cNvSpPr/>
          <p:nvPr/>
        </p:nvSpPr>
        <p:spPr>
          <a:xfrm>
            <a:off x="7618250" y="2329184"/>
            <a:ext cx="1834024" cy="9737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0FB2DDC-FE16-4CF9-9353-DA7F009C2ABB}"/>
              </a:ext>
            </a:extLst>
          </p:cNvPr>
          <p:cNvSpPr txBox="1"/>
          <p:nvPr/>
        </p:nvSpPr>
        <p:spPr>
          <a:xfrm>
            <a:off x="2724750" y="1745505"/>
            <a:ext cx="1832642" cy="333532"/>
          </a:xfrm>
          <a:prstGeom prst="rect">
            <a:avLst/>
          </a:prstGeom>
          <a:solidFill>
            <a:srgbClr val="00AED0"/>
          </a:solidFill>
        </p:spPr>
        <p:txBody>
          <a:bodyPr vert="horz" wrap="square" lIns="0" tIns="81259" rIns="0" bIns="0" rtlCol="0">
            <a:spAutoFit/>
          </a:bodyPr>
          <a:lstStyle/>
          <a:p>
            <a:pPr marL="215546">
              <a:spcBef>
                <a:spcPts val="640"/>
              </a:spcBef>
            </a:pPr>
            <a:r>
              <a:rPr sz="1634" spc="-213" dirty="0">
                <a:solidFill>
                  <a:srgbClr val="FFFFFF"/>
                </a:solidFill>
                <a:latin typeface="Microsoft Sans Serif"/>
                <a:cs typeface="Microsoft Sans Serif"/>
              </a:rPr>
              <a:t>ANALIZA</a:t>
            </a:r>
            <a:r>
              <a:rPr sz="1634" spc="-6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BILANCE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22CC11A-A3DA-4C9B-99F7-F53740524853}"/>
              </a:ext>
            </a:extLst>
          </p:cNvPr>
          <p:cNvSpPr txBox="1"/>
          <p:nvPr/>
        </p:nvSpPr>
        <p:spPr>
          <a:xfrm>
            <a:off x="5204695" y="1745505"/>
            <a:ext cx="1832642" cy="333532"/>
          </a:xfrm>
          <a:prstGeom prst="rect">
            <a:avLst/>
          </a:prstGeom>
          <a:solidFill>
            <a:srgbClr val="00AED0"/>
          </a:solidFill>
        </p:spPr>
        <p:txBody>
          <a:bodyPr vert="horz" wrap="square" lIns="0" tIns="81259" rIns="0" bIns="0" rtlCol="0">
            <a:spAutoFit/>
          </a:bodyPr>
          <a:lstStyle/>
          <a:p>
            <a:pPr marL="378646">
              <a:spcBef>
                <a:spcPts val="640"/>
              </a:spcBef>
            </a:pPr>
            <a:r>
              <a:rPr sz="1634" spc="-213" dirty="0">
                <a:solidFill>
                  <a:srgbClr val="FFFFFF"/>
                </a:solidFill>
                <a:latin typeface="Microsoft Sans Serif"/>
                <a:cs typeface="Microsoft Sans Serif"/>
              </a:rPr>
              <a:t>ANALIZA</a:t>
            </a:r>
            <a:r>
              <a:rPr sz="1634" spc="-5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309" dirty="0">
                <a:solidFill>
                  <a:srgbClr val="FFFFFF"/>
                </a:solidFill>
                <a:latin typeface="Microsoft Sans Serif"/>
                <a:cs typeface="Microsoft Sans Serif"/>
              </a:rPr>
              <a:t>RDG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4729507E-8DC0-46ED-A431-67FDA1E5FDE1}"/>
              </a:ext>
            </a:extLst>
          </p:cNvPr>
          <p:cNvSpPr txBox="1"/>
          <p:nvPr/>
        </p:nvSpPr>
        <p:spPr>
          <a:xfrm>
            <a:off x="7696632" y="1691101"/>
            <a:ext cx="1678193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622432" marR="4611" indent="-611482">
              <a:spcBef>
                <a:spcPts val="91"/>
              </a:spcBef>
            </a:pPr>
            <a:r>
              <a:rPr sz="1634" spc="-213" dirty="0">
                <a:solidFill>
                  <a:srgbClr val="FFFFFF"/>
                </a:solidFill>
                <a:latin typeface="Microsoft Sans Serif"/>
                <a:cs typeface="Microsoft Sans Serif"/>
              </a:rPr>
              <a:t>ANALIZA </a:t>
            </a:r>
            <a:r>
              <a:rPr sz="1634" spc="-286" dirty="0">
                <a:solidFill>
                  <a:srgbClr val="FFFFFF"/>
                </a:solidFill>
                <a:latin typeface="Microsoft Sans Serif"/>
                <a:cs typeface="Microsoft Sans Serif"/>
              </a:rPr>
              <a:t>NOVČANOG  </a:t>
            </a:r>
            <a:r>
              <a:rPr sz="1634" spc="-263" dirty="0">
                <a:solidFill>
                  <a:srgbClr val="FFFFFF"/>
                </a:solidFill>
                <a:latin typeface="Microsoft Sans Serif"/>
                <a:cs typeface="Microsoft Sans Serif"/>
              </a:rPr>
              <a:t>TOKA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1371F407-6BC8-4DBC-A1A3-F1C2E5AE26C6}"/>
              </a:ext>
            </a:extLst>
          </p:cNvPr>
          <p:cNvSpPr/>
          <p:nvPr/>
        </p:nvSpPr>
        <p:spPr>
          <a:xfrm>
            <a:off x="5201928" y="4994469"/>
            <a:ext cx="1832642" cy="9751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7B3CCCFF-FF44-4758-94CA-2A52EB007B58}"/>
              </a:ext>
            </a:extLst>
          </p:cNvPr>
          <p:cNvSpPr txBox="1"/>
          <p:nvPr/>
        </p:nvSpPr>
        <p:spPr>
          <a:xfrm>
            <a:off x="5562469" y="4334254"/>
            <a:ext cx="1116298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207477">
              <a:spcBef>
                <a:spcPts val="91"/>
              </a:spcBef>
            </a:pPr>
            <a:r>
              <a:rPr sz="1634" spc="-213" dirty="0">
                <a:solidFill>
                  <a:srgbClr val="FFFFFF"/>
                </a:solidFill>
                <a:latin typeface="Microsoft Sans Serif"/>
                <a:cs typeface="Microsoft Sans Serif"/>
              </a:rPr>
              <a:t>ANALIZA  </a:t>
            </a:r>
            <a:r>
              <a:rPr sz="1634" spc="-281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1634" spc="-327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634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1634" spc="-236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634" spc="-208" dirty="0">
                <a:solidFill>
                  <a:srgbClr val="FFFFFF"/>
                </a:solidFill>
                <a:latin typeface="Microsoft Sans Serif"/>
                <a:cs typeface="Microsoft Sans Serif"/>
              </a:rPr>
              <a:t>Z</a:t>
            </a:r>
            <a:r>
              <a:rPr sz="1634" spc="-34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634" spc="-241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1634" spc="-322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1634" spc="-227" dirty="0">
                <a:solidFill>
                  <a:srgbClr val="FFFFFF"/>
                </a:solidFill>
                <a:latin typeface="Microsoft Sans Serif"/>
                <a:cs typeface="Microsoft Sans Serif"/>
              </a:rPr>
              <a:t>L</a:t>
            </a:r>
            <a:r>
              <a:rPr sz="1634" spc="-318" dirty="0">
                <a:solidFill>
                  <a:srgbClr val="FFFFFF"/>
                </a:solidFill>
                <a:latin typeface="Microsoft Sans Serif"/>
                <a:cs typeface="Microsoft Sans Serif"/>
              </a:rPr>
              <a:t>J</a:t>
            </a:r>
            <a:r>
              <a:rPr sz="1634" spc="-231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2E4F2B08-386B-4C5C-BC11-2469934B242E}"/>
              </a:ext>
            </a:extLst>
          </p:cNvPr>
          <p:cNvSpPr/>
          <p:nvPr/>
        </p:nvSpPr>
        <p:spPr>
          <a:xfrm>
            <a:off x="3111722" y="4287770"/>
            <a:ext cx="1358458" cy="14199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73DC4996-44C5-423D-9135-BBF48CEA3D4E}"/>
              </a:ext>
            </a:extLst>
          </p:cNvPr>
          <p:cNvSpPr/>
          <p:nvPr/>
        </p:nvSpPr>
        <p:spPr>
          <a:xfrm>
            <a:off x="7777171" y="4284862"/>
            <a:ext cx="1359516" cy="14188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DAF4E892-8065-435D-A145-D01300E35F43}"/>
              </a:ext>
            </a:extLst>
          </p:cNvPr>
          <p:cNvSpPr txBox="1">
            <a:spLocks/>
          </p:cNvSpPr>
          <p:nvPr/>
        </p:nvSpPr>
        <p:spPr>
          <a:xfrm>
            <a:off x="2180722" y="121656"/>
            <a:ext cx="9421251" cy="1242163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Financijska </a:t>
            </a:r>
            <a:r>
              <a:rPr lang="hr-HR" spc="-10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analiza- </a:t>
            </a:r>
            <a:r>
              <a:rPr lang="hr-HR" spc="-168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obveznici </a:t>
            </a: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poreza </a:t>
            </a:r>
            <a:r>
              <a:rPr lang="hr-HR" spc="-15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hr-HR" spc="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dobit</a:t>
            </a:r>
          </a:p>
        </p:txBody>
      </p:sp>
    </p:spTree>
    <p:extLst>
      <p:ext uri="{BB962C8B-B14F-4D97-AF65-F5344CB8AC3E}">
        <p14:creationId xmlns:p14="http://schemas.microsoft.com/office/powerpoint/2010/main" val="2758446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7985E02-958E-47A5-B83B-3DBB39234ADF}"/>
              </a:ext>
            </a:extLst>
          </p:cNvPr>
          <p:cNvSpPr txBox="1">
            <a:spLocks/>
          </p:cNvSpPr>
          <p:nvPr/>
        </p:nvSpPr>
        <p:spPr>
          <a:xfrm>
            <a:off x="2180722" y="115245"/>
            <a:ext cx="9303805" cy="1254987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endParaRPr lang="hr-HR" spc="-15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Specifičnosti </a:t>
            </a:r>
            <a:r>
              <a:rPr lang="hr-HR" spc="-1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pojedinih</a:t>
            </a:r>
            <a:r>
              <a:rPr lang="hr-HR" spc="-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0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djelatnosti</a:t>
            </a: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4700A172-26C8-42D1-A26E-A30305899678}"/>
              </a:ext>
            </a:extLst>
          </p:cNvPr>
          <p:cNvSpPr txBox="1"/>
          <p:nvPr/>
        </p:nvSpPr>
        <p:spPr>
          <a:xfrm>
            <a:off x="2327334" y="2738127"/>
            <a:ext cx="2067773" cy="121234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177" dirty="0">
                <a:latin typeface="Arial"/>
                <a:cs typeface="Arial"/>
              </a:rPr>
              <a:t>PROIZVODNA</a:t>
            </a:r>
            <a:r>
              <a:rPr sz="1452" b="1" spc="-59" dirty="0">
                <a:latin typeface="Arial"/>
                <a:cs typeface="Arial"/>
              </a:rPr>
              <a:t> </a:t>
            </a:r>
            <a:r>
              <a:rPr sz="1452" b="1" spc="-208" dirty="0">
                <a:latin typeface="Arial"/>
                <a:cs typeface="Arial"/>
              </a:rPr>
              <a:t>PODUZEĆA</a:t>
            </a:r>
            <a:endParaRPr sz="1452">
              <a:latin typeface="Arial"/>
              <a:cs typeface="Arial"/>
            </a:endParaRPr>
          </a:p>
          <a:p>
            <a:pPr marL="168287" marR="4611" indent="-168287">
              <a:spcBef>
                <a:spcPts val="5"/>
              </a:spcBef>
              <a:buFont typeface="Arial"/>
              <a:buChar char="•"/>
              <a:tabLst>
                <a:tab pos="168287" algn="l"/>
              </a:tabLst>
            </a:pPr>
            <a:r>
              <a:rPr sz="1271" spc="-68" dirty="0">
                <a:latin typeface="Microsoft Sans Serif"/>
                <a:cs typeface="Microsoft Sans Serif"/>
              </a:rPr>
              <a:t>potraživanja </a:t>
            </a:r>
            <a:r>
              <a:rPr sz="1271" spc="-86" dirty="0">
                <a:latin typeface="Microsoft Sans Serif"/>
                <a:cs typeface="Microsoft Sans Serif"/>
              </a:rPr>
              <a:t>od </a:t>
            </a:r>
            <a:r>
              <a:rPr sz="1271" spc="-103" dirty="0">
                <a:latin typeface="Microsoft Sans Serif"/>
                <a:cs typeface="Microsoft Sans Serif"/>
              </a:rPr>
              <a:t>kupaca, </a:t>
            </a:r>
            <a:r>
              <a:rPr sz="1271" spc="-73" dirty="0">
                <a:latin typeface="Microsoft Sans Serif"/>
                <a:cs typeface="Microsoft Sans Serif"/>
              </a:rPr>
              <a:t>zalihe  </a:t>
            </a:r>
            <a:r>
              <a:rPr sz="1271" dirty="0">
                <a:latin typeface="Microsoft Sans Serif"/>
                <a:cs typeface="Microsoft Sans Serif"/>
              </a:rPr>
              <a:t> i </a:t>
            </a:r>
            <a:r>
              <a:rPr sz="1271" spc="-127" dirty="0">
                <a:latin typeface="Microsoft Sans Serif"/>
                <a:cs typeface="Microsoft Sans Serif"/>
              </a:rPr>
              <a:t>DI </a:t>
            </a:r>
            <a:r>
              <a:rPr sz="1271" spc="-77" dirty="0">
                <a:latin typeface="Microsoft Sans Serif"/>
                <a:cs typeface="Microsoft Sans Serif"/>
              </a:rPr>
              <a:t>čine </a:t>
            </a:r>
            <a:r>
              <a:rPr sz="1271" spc="-64" dirty="0">
                <a:latin typeface="Microsoft Sans Serif"/>
                <a:cs typeface="Microsoft Sans Serif"/>
              </a:rPr>
              <a:t>60-80%</a:t>
            </a:r>
            <a:r>
              <a:rPr sz="1271" spc="-222" dirty="0">
                <a:latin typeface="Microsoft Sans Serif"/>
                <a:cs typeface="Microsoft Sans Serif"/>
              </a:rPr>
              <a:t> </a:t>
            </a:r>
            <a:r>
              <a:rPr sz="1271" spc="-73" dirty="0">
                <a:latin typeface="Microsoft Sans Serif"/>
                <a:cs typeface="Microsoft Sans Serif"/>
              </a:rPr>
              <a:t>bilance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95" dirty="0">
                <a:latin typeface="Microsoft Sans Serif"/>
                <a:cs typeface="Microsoft Sans Serif"/>
              </a:rPr>
              <a:t>značajna </a:t>
            </a:r>
            <a:r>
              <a:rPr sz="1271" spc="-77" dirty="0">
                <a:latin typeface="Microsoft Sans Serif"/>
                <a:cs typeface="Microsoft Sans Serif"/>
              </a:rPr>
              <a:t>ulaganja </a:t>
            </a:r>
            <a:r>
              <a:rPr sz="1271" spc="-86" dirty="0">
                <a:latin typeface="Microsoft Sans Serif"/>
                <a:cs typeface="Microsoft Sans Serif"/>
              </a:rPr>
              <a:t>u</a:t>
            </a:r>
            <a:r>
              <a:rPr sz="1271" spc="50" dirty="0">
                <a:latin typeface="Microsoft Sans Serif"/>
                <a:cs typeface="Microsoft Sans Serif"/>
              </a:rPr>
              <a:t> </a:t>
            </a:r>
            <a:r>
              <a:rPr sz="1271" spc="-127" dirty="0">
                <a:latin typeface="Microsoft Sans Serif"/>
                <a:cs typeface="Microsoft Sans Serif"/>
              </a:rPr>
              <a:t>DI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91" dirty="0">
                <a:latin typeface="Microsoft Sans Serif"/>
                <a:cs typeface="Microsoft Sans Serif"/>
              </a:rPr>
              <a:t>zaduživanje</a:t>
            </a:r>
            <a:r>
              <a:rPr sz="1271" spc="-32" dirty="0">
                <a:latin typeface="Microsoft Sans Serif"/>
                <a:cs typeface="Microsoft Sans Serif"/>
              </a:rPr>
              <a:t> </a:t>
            </a:r>
            <a:r>
              <a:rPr sz="1271" spc="-91" dirty="0">
                <a:latin typeface="Microsoft Sans Serif"/>
                <a:cs typeface="Microsoft Sans Serif"/>
              </a:rPr>
              <a:t>značajno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54" dirty="0">
                <a:latin typeface="Microsoft Sans Serif"/>
                <a:cs typeface="Microsoft Sans Serif"/>
              </a:rPr>
              <a:t>bruto </a:t>
            </a:r>
            <a:r>
              <a:rPr sz="1271" spc="-95" dirty="0">
                <a:latin typeface="Microsoft Sans Serif"/>
                <a:cs typeface="Microsoft Sans Serif"/>
              </a:rPr>
              <a:t>marža </a:t>
            </a:r>
            <a:r>
              <a:rPr sz="1271" spc="-109" dirty="0">
                <a:latin typeface="Microsoft Sans Serif"/>
                <a:cs typeface="Microsoft Sans Serif"/>
              </a:rPr>
              <a:t>oko</a:t>
            </a:r>
            <a:r>
              <a:rPr sz="1271" dirty="0">
                <a:latin typeface="Microsoft Sans Serif"/>
                <a:cs typeface="Microsoft Sans Serif"/>
              </a:rPr>
              <a:t> </a:t>
            </a:r>
            <a:r>
              <a:rPr sz="1271" spc="-77" dirty="0">
                <a:latin typeface="Microsoft Sans Serif"/>
                <a:cs typeface="Microsoft Sans Serif"/>
              </a:rPr>
              <a:t>30%</a:t>
            </a:r>
            <a:endParaRPr sz="1271">
              <a:latin typeface="Microsoft Sans Serif"/>
              <a:cs typeface="Microsoft Sans Serif"/>
            </a:endParaRP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3CD15BC4-C773-4903-A1DA-2363B5382D51}"/>
              </a:ext>
            </a:extLst>
          </p:cNvPr>
          <p:cNvSpPr txBox="1"/>
          <p:nvPr/>
        </p:nvSpPr>
        <p:spPr>
          <a:xfrm>
            <a:off x="7197322" y="4890270"/>
            <a:ext cx="2110420" cy="1212348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200" dirty="0">
                <a:latin typeface="Arial"/>
                <a:cs typeface="Arial"/>
              </a:rPr>
              <a:t>VELETRGOVINA</a:t>
            </a:r>
            <a:endParaRPr sz="1452">
              <a:latin typeface="Arial"/>
              <a:cs typeface="Arial"/>
            </a:endParaRPr>
          </a:p>
          <a:p>
            <a:pPr marL="168287" marR="4611" indent="-168287">
              <a:spcBef>
                <a:spcPts val="5"/>
              </a:spcBef>
              <a:buFont typeface="Arial"/>
              <a:buChar char="•"/>
              <a:tabLst>
                <a:tab pos="168287" algn="l"/>
              </a:tabLst>
            </a:pPr>
            <a:r>
              <a:rPr sz="1271" spc="-68" dirty="0">
                <a:latin typeface="Microsoft Sans Serif"/>
                <a:cs typeface="Microsoft Sans Serif"/>
              </a:rPr>
              <a:t>potraživanja </a:t>
            </a:r>
            <a:r>
              <a:rPr sz="1271" spc="-86" dirty="0">
                <a:latin typeface="Microsoft Sans Serif"/>
                <a:cs typeface="Microsoft Sans Serif"/>
              </a:rPr>
              <a:t>od </a:t>
            </a:r>
            <a:r>
              <a:rPr sz="1271" spc="-103" dirty="0">
                <a:latin typeface="Microsoft Sans Serif"/>
                <a:cs typeface="Microsoft Sans Serif"/>
              </a:rPr>
              <a:t>kupaca </a:t>
            </a:r>
            <a:r>
              <a:rPr sz="1271" dirty="0">
                <a:latin typeface="Microsoft Sans Serif"/>
                <a:cs typeface="Microsoft Sans Serif"/>
              </a:rPr>
              <a:t>i </a:t>
            </a:r>
            <a:r>
              <a:rPr sz="1271" spc="-73" dirty="0">
                <a:latin typeface="Microsoft Sans Serif"/>
                <a:cs typeface="Microsoft Sans Serif"/>
              </a:rPr>
              <a:t>zalihe  </a:t>
            </a:r>
            <a:r>
              <a:rPr sz="1271" spc="-77" dirty="0">
                <a:latin typeface="Microsoft Sans Serif"/>
                <a:cs typeface="Microsoft Sans Serif"/>
              </a:rPr>
              <a:t>čine </a:t>
            </a:r>
            <a:r>
              <a:rPr sz="1271" spc="-113" dirty="0">
                <a:latin typeface="Microsoft Sans Serif"/>
                <a:cs typeface="Microsoft Sans Serif"/>
              </a:rPr>
              <a:t>cca </a:t>
            </a:r>
            <a:r>
              <a:rPr sz="1271" spc="-77" dirty="0">
                <a:latin typeface="Microsoft Sans Serif"/>
                <a:cs typeface="Microsoft Sans Serif"/>
              </a:rPr>
              <a:t>60%</a:t>
            </a:r>
            <a:r>
              <a:rPr sz="1271" spc="27" dirty="0">
                <a:latin typeface="Microsoft Sans Serif"/>
                <a:cs typeface="Microsoft Sans Serif"/>
              </a:rPr>
              <a:t> </a:t>
            </a:r>
            <a:r>
              <a:rPr sz="1271" spc="-73" dirty="0">
                <a:latin typeface="Microsoft Sans Serif"/>
                <a:cs typeface="Microsoft Sans Serif"/>
              </a:rPr>
              <a:t>bilance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127" dirty="0">
                <a:latin typeface="Microsoft Sans Serif"/>
                <a:cs typeface="Microsoft Sans Serif"/>
              </a:rPr>
              <a:t>DI </a:t>
            </a:r>
            <a:r>
              <a:rPr sz="1271" spc="-109" dirty="0">
                <a:latin typeface="Microsoft Sans Serif"/>
                <a:cs typeface="Microsoft Sans Serif"/>
              </a:rPr>
              <a:t>oko </a:t>
            </a:r>
            <a:r>
              <a:rPr sz="1271" spc="-77" dirty="0">
                <a:latin typeface="Microsoft Sans Serif"/>
                <a:cs typeface="Microsoft Sans Serif"/>
              </a:rPr>
              <a:t>15%</a:t>
            </a:r>
            <a:r>
              <a:rPr sz="1271" spc="-145" dirty="0">
                <a:latin typeface="Microsoft Sans Serif"/>
                <a:cs typeface="Microsoft Sans Serif"/>
              </a:rPr>
              <a:t> </a:t>
            </a:r>
            <a:r>
              <a:rPr sz="1271" spc="-73" dirty="0">
                <a:latin typeface="Microsoft Sans Serif"/>
                <a:cs typeface="Microsoft Sans Serif"/>
              </a:rPr>
              <a:t>bilance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82" dirty="0">
                <a:latin typeface="Microsoft Sans Serif"/>
                <a:cs typeface="Microsoft Sans Serif"/>
              </a:rPr>
              <a:t>visok</a:t>
            </a:r>
            <a:r>
              <a:rPr sz="1271" spc="-59" dirty="0">
                <a:latin typeface="Microsoft Sans Serif"/>
                <a:cs typeface="Microsoft Sans Serif"/>
              </a:rPr>
              <a:t> </a:t>
            </a:r>
            <a:r>
              <a:rPr sz="1271" spc="-213" dirty="0">
                <a:latin typeface="Microsoft Sans Serif"/>
                <a:cs typeface="Microsoft Sans Serif"/>
              </a:rPr>
              <a:t>KOZ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82" dirty="0">
                <a:latin typeface="Microsoft Sans Serif"/>
                <a:cs typeface="Microsoft Sans Serif"/>
              </a:rPr>
              <a:t>niža</a:t>
            </a:r>
            <a:r>
              <a:rPr sz="1271" spc="-41" dirty="0">
                <a:latin typeface="Microsoft Sans Serif"/>
                <a:cs typeface="Microsoft Sans Serif"/>
              </a:rPr>
              <a:t> </a:t>
            </a:r>
            <a:r>
              <a:rPr sz="1271" spc="-95" dirty="0">
                <a:latin typeface="Microsoft Sans Serif"/>
                <a:cs typeface="Microsoft Sans Serif"/>
              </a:rPr>
              <a:t>marža</a:t>
            </a:r>
            <a:endParaRPr sz="1271">
              <a:latin typeface="Microsoft Sans Serif"/>
              <a:cs typeface="Microsoft Sans Serif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7BC0070A-61F7-49B1-A9AF-A1E7BE81F6DD}"/>
              </a:ext>
            </a:extLst>
          </p:cNvPr>
          <p:cNvSpPr txBox="1"/>
          <p:nvPr/>
        </p:nvSpPr>
        <p:spPr>
          <a:xfrm>
            <a:off x="7681416" y="3139234"/>
            <a:ext cx="1961734" cy="82121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213" dirty="0">
                <a:latin typeface="Arial"/>
                <a:cs typeface="Arial"/>
              </a:rPr>
              <a:t>MALOPRODAJA</a:t>
            </a:r>
            <a:endParaRPr sz="1452">
              <a:latin typeface="Arial"/>
              <a:cs typeface="Arial"/>
            </a:endParaRPr>
          </a:p>
          <a:p>
            <a:pPr marL="137166" indent="-126215">
              <a:spcBef>
                <a:spcPts val="5"/>
              </a:spcBef>
              <a:buSzPct val="85714"/>
              <a:buFont typeface="Arial"/>
              <a:buChar char="•"/>
              <a:tabLst>
                <a:tab pos="137742" algn="l"/>
              </a:tabLst>
            </a:pPr>
            <a:r>
              <a:rPr sz="1271" spc="-68" dirty="0">
                <a:latin typeface="Microsoft Sans Serif"/>
                <a:cs typeface="Microsoft Sans Serif"/>
              </a:rPr>
              <a:t>potraživanja </a:t>
            </a:r>
            <a:r>
              <a:rPr sz="1271" spc="-86" dirty="0">
                <a:latin typeface="Microsoft Sans Serif"/>
                <a:cs typeface="Microsoft Sans Serif"/>
              </a:rPr>
              <a:t>od </a:t>
            </a:r>
            <a:r>
              <a:rPr sz="1271" spc="-103" dirty="0">
                <a:latin typeface="Microsoft Sans Serif"/>
                <a:cs typeface="Microsoft Sans Serif"/>
              </a:rPr>
              <a:t>kupaca</a:t>
            </a:r>
            <a:r>
              <a:rPr sz="1271" spc="-23" dirty="0">
                <a:latin typeface="Microsoft Sans Serif"/>
                <a:cs typeface="Microsoft Sans Serif"/>
              </a:rPr>
              <a:t> </a:t>
            </a:r>
            <a:r>
              <a:rPr sz="1271" spc="-86" dirty="0">
                <a:latin typeface="Microsoft Sans Serif"/>
                <a:cs typeface="Microsoft Sans Serif"/>
              </a:rPr>
              <a:t>niska</a:t>
            </a:r>
            <a:endParaRPr sz="1271">
              <a:latin typeface="Microsoft Sans Serif"/>
              <a:cs typeface="Microsoft Sans Serif"/>
            </a:endParaRPr>
          </a:p>
          <a:p>
            <a:pPr marL="142929" indent="-131402">
              <a:buFont typeface="Arial"/>
              <a:buChar char="•"/>
              <a:tabLst>
                <a:tab pos="142929" algn="l"/>
              </a:tabLst>
            </a:pPr>
            <a:r>
              <a:rPr sz="1271" spc="-95" dirty="0">
                <a:latin typeface="Microsoft Sans Serif"/>
                <a:cs typeface="Microsoft Sans Serif"/>
              </a:rPr>
              <a:t>visoke</a:t>
            </a:r>
            <a:r>
              <a:rPr sz="1271" spc="-50" dirty="0">
                <a:latin typeface="Microsoft Sans Serif"/>
                <a:cs typeface="Microsoft Sans Serif"/>
              </a:rPr>
              <a:t> </a:t>
            </a:r>
            <a:r>
              <a:rPr sz="1271" spc="-73" dirty="0">
                <a:latin typeface="Microsoft Sans Serif"/>
                <a:cs typeface="Microsoft Sans Serif"/>
              </a:rPr>
              <a:t>zalihe</a:t>
            </a:r>
            <a:endParaRPr sz="1271">
              <a:latin typeface="Microsoft Sans Serif"/>
              <a:cs typeface="Microsoft Sans Serif"/>
            </a:endParaRPr>
          </a:p>
          <a:p>
            <a:pPr marL="142929" indent="-131402">
              <a:buFont typeface="Arial"/>
              <a:buChar char="•"/>
              <a:tabLst>
                <a:tab pos="142929" algn="l"/>
              </a:tabLst>
            </a:pPr>
            <a:r>
              <a:rPr sz="1271" spc="-68" dirty="0">
                <a:latin typeface="Microsoft Sans Serif"/>
                <a:cs typeface="Microsoft Sans Serif"/>
              </a:rPr>
              <a:t>visoki troškovi</a:t>
            </a:r>
            <a:r>
              <a:rPr sz="1271" spc="-59" dirty="0">
                <a:latin typeface="Microsoft Sans Serif"/>
                <a:cs typeface="Microsoft Sans Serif"/>
              </a:rPr>
              <a:t> </a:t>
            </a:r>
            <a:r>
              <a:rPr sz="1271" spc="-54" dirty="0">
                <a:latin typeface="Microsoft Sans Serif"/>
                <a:cs typeface="Microsoft Sans Serif"/>
              </a:rPr>
              <a:t>djelatnika</a:t>
            </a:r>
            <a:endParaRPr sz="1271">
              <a:latin typeface="Microsoft Sans Serif"/>
              <a:cs typeface="Microsoft Sans Serif"/>
            </a:endParaRP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id="{0366EE45-47D7-482E-84EB-795803C6C985}"/>
              </a:ext>
            </a:extLst>
          </p:cNvPr>
          <p:cNvSpPr txBox="1"/>
          <p:nvPr/>
        </p:nvSpPr>
        <p:spPr>
          <a:xfrm>
            <a:off x="2803133" y="4930381"/>
            <a:ext cx="2153066" cy="1016781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191" dirty="0">
                <a:latin typeface="Arial"/>
                <a:cs typeface="Arial"/>
              </a:rPr>
              <a:t>USLUŽNE</a:t>
            </a:r>
            <a:r>
              <a:rPr sz="1452" b="1" spc="-64" dirty="0">
                <a:latin typeface="Arial"/>
                <a:cs typeface="Arial"/>
              </a:rPr>
              <a:t> </a:t>
            </a:r>
            <a:r>
              <a:rPr sz="1452" b="1" spc="-208" dirty="0">
                <a:latin typeface="Arial"/>
                <a:cs typeface="Arial"/>
              </a:rPr>
              <a:t>DJELATNOSTI</a:t>
            </a:r>
            <a:endParaRPr sz="1452">
              <a:latin typeface="Arial"/>
              <a:cs typeface="Arial"/>
            </a:endParaRPr>
          </a:p>
          <a:p>
            <a:pPr marL="167711" indent="-156761">
              <a:spcBef>
                <a:spcPts val="5"/>
              </a:spcBef>
              <a:buFont typeface="Arial"/>
              <a:buChar char="•"/>
              <a:tabLst>
                <a:tab pos="168287" algn="l"/>
              </a:tabLst>
            </a:pPr>
            <a:r>
              <a:rPr sz="1271" spc="-91" dirty="0">
                <a:latin typeface="Microsoft Sans Serif"/>
                <a:cs typeface="Microsoft Sans Serif"/>
              </a:rPr>
              <a:t>nema</a:t>
            </a:r>
            <a:r>
              <a:rPr sz="1271" spc="-50" dirty="0">
                <a:latin typeface="Microsoft Sans Serif"/>
                <a:cs typeface="Microsoft Sans Serif"/>
              </a:rPr>
              <a:t> </a:t>
            </a:r>
            <a:r>
              <a:rPr sz="1271" spc="-73" dirty="0">
                <a:latin typeface="Microsoft Sans Serif"/>
                <a:cs typeface="Microsoft Sans Serif"/>
              </a:rPr>
              <a:t>zaliha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91" dirty="0">
                <a:latin typeface="Microsoft Sans Serif"/>
                <a:cs typeface="Microsoft Sans Serif"/>
              </a:rPr>
              <a:t>nema </a:t>
            </a:r>
            <a:r>
              <a:rPr sz="1271" spc="-82" dirty="0">
                <a:latin typeface="Microsoft Sans Serif"/>
                <a:cs typeface="Microsoft Sans Serif"/>
              </a:rPr>
              <a:t>troškova</a:t>
            </a:r>
            <a:r>
              <a:rPr sz="1271" spc="-32" dirty="0">
                <a:latin typeface="Microsoft Sans Serif"/>
                <a:cs typeface="Microsoft Sans Serif"/>
              </a:rPr>
              <a:t> </a:t>
            </a:r>
            <a:r>
              <a:rPr sz="1271" spc="-73" dirty="0">
                <a:latin typeface="Microsoft Sans Serif"/>
                <a:cs typeface="Microsoft Sans Serif"/>
              </a:rPr>
              <a:t>proizvodnje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91" dirty="0">
                <a:latin typeface="Microsoft Sans Serif"/>
                <a:cs typeface="Microsoft Sans Serif"/>
              </a:rPr>
              <a:t>visoko </a:t>
            </a:r>
            <a:r>
              <a:rPr sz="1271" spc="-68" dirty="0">
                <a:latin typeface="Microsoft Sans Serif"/>
                <a:cs typeface="Microsoft Sans Serif"/>
              </a:rPr>
              <a:t>stanje</a:t>
            </a:r>
            <a:r>
              <a:rPr sz="1271" spc="-14" dirty="0">
                <a:latin typeface="Microsoft Sans Serif"/>
                <a:cs typeface="Microsoft Sans Serif"/>
              </a:rPr>
              <a:t> </a:t>
            </a:r>
            <a:r>
              <a:rPr sz="1271" spc="-95" dirty="0">
                <a:latin typeface="Microsoft Sans Serif"/>
                <a:cs typeface="Microsoft Sans Serif"/>
              </a:rPr>
              <a:t>novca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91" dirty="0">
                <a:latin typeface="Microsoft Sans Serif"/>
                <a:cs typeface="Microsoft Sans Serif"/>
              </a:rPr>
              <a:t>nema </a:t>
            </a:r>
            <a:r>
              <a:rPr sz="1271" spc="-86" dirty="0">
                <a:latin typeface="Microsoft Sans Serif"/>
                <a:cs typeface="Microsoft Sans Serif"/>
              </a:rPr>
              <a:t>puno </a:t>
            </a:r>
            <a:r>
              <a:rPr sz="1271" spc="-103" dirty="0">
                <a:latin typeface="Microsoft Sans Serif"/>
                <a:cs typeface="Microsoft Sans Serif"/>
              </a:rPr>
              <a:t>DI- </a:t>
            </a:r>
            <a:r>
              <a:rPr sz="1271" spc="-82" dirty="0">
                <a:latin typeface="Microsoft Sans Serif"/>
                <a:cs typeface="Microsoft Sans Serif"/>
              </a:rPr>
              <a:t>niža</a:t>
            </a:r>
            <a:r>
              <a:rPr sz="1271" spc="95" dirty="0">
                <a:latin typeface="Microsoft Sans Serif"/>
                <a:cs typeface="Microsoft Sans Serif"/>
              </a:rPr>
              <a:t> </a:t>
            </a:r>
            <a:r>
              <a:rPr sz="1271" spc="-95" dirty="0">
                <a:latin typeface="Microsoft Sans Serif"/>
                <a:cs typeface="Microsoft Sans Serif"/>
              </a:rPr>
              <a:t>zaduženost</a:t>
            </a:r>
            <a:endParaRPr sz="1271">
              <a:latin typeface="Microsoft Sans Serif"/>
              <a:cs typeface="Microsoft Sans Serif"/>
            </a:endParaRPr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id="{4153D528-4615-4F92-8A8B-A4C52D5B3B4D}"/>
              </a:ext>
            </a:extLst>
          </p:cNvPr>
          <p:cNvSpPr txBox="1"/>
          <p:nvPr/>
        </p:nvSpPr>
        <p:spPr>
          <a:xfrm>
            <a:off x="5144764" y="1616413"/>
            <a:ext cx="2593361" cy="1016781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200" dirty="0">
                <a:latin typeface="Arial"/>
                <a:cs typeface="Arial"/>
              </a:rPr>
              <a:t>GRAĐEVINARSTVO</a:t>
            </a:r>
            <a:endParaRPr sz="1452">
              <a:latin typeface="Arial"/>
              <a:cs typeface="Arial"/>
            </a:endParaRPr>
          </a:p>
          <a:p>
            <a:pPr marL="167711" indent="-156761">
              <a:spcBef>
                <a:spcPts val="5"/>
              </a:spcBef>
              <a:buFont typeface="Arial"/>
              <a:buChar char="•"/>
              <a:tabLst>
                <a:tab pos="168287" algn="l"/>
              </a:tabLst>
            </a:pPr>
            <a:r>
              <a:rPr sz="1271" spc="-64" dirty="0">
                <a:latin typeface="Microsoft Sans Serif"/>
                <a:cs typeface="Microsoft Sans Serif"/>
              </a:rPr>
              <a:t>naplata </a:t>
            </a:r>
            <a:r>
              <a:rPr sz="1271" spc="-91" dirty="0">
                <a:latin typeface="Microsoft Sans Serif"/>
                <a:cs typeface="Microsoft Sans Serif"/>
              </a:rPr>
              <a:t>po </a:t>
            </a:r>
            <a:r>
              <a:rPr sz="1271" spc="-77" dirty="0">
                <a:latin typeface="Microsoft Sans Serif"/>
                <a:cs typeface="Microsoft Sans Serif"/>
              </a:rPr>
              <a:t>građevinskim</a:t>
            </a:r>
            <a:r>
              <a:rPr sz="1271" spc="36" dirty="0">
                <a:latin typeface="Microsoft Sans Serif"/>
                <a:cs typeface="Microsoft Sans Serif"/>
              </a:rPr>
              <a:t> </a:t>
            </a:r>
            <a:r>
              <a:rPr sz="1271" spc="-64" dirty="0">
                <a:latin typeface="Microsoft Sans Serif"/>
                <a:cs typeface="Microsoft Sans Serif"/>
              </a:rPr>
              <a:t>situacijama</a:t>
            </a:r>
            <a:endParaRPr sz="1271">
              <a:latin typeface="Microsoft Sans Serif"/>
              <a:cs typeface="Microsoft Sans Serif"/>
            </a:endParaRPr>
          </a:p>
          <a:p>
            <a:pPr marL="167711" indent="-156761">
              <a:buFont typeface="Arial"/>
              <a:buChar char="•"/>
              <a:tabLst>
                <a:tab pos="168287" algn="l"/>
              </a:tabLst>
            </a:pPr>
            <a:r>
              <a:rPr sz="1271" spc="-95" dirty="0">
                <a:latin typeface="Microsoft Sans Serif"/>
                <a:cs typeface="Microsoft Sans Serif"/>
              </a:rPr>
              <a:t>vremenska</a:t>
            </a:r>
            <a:r>
              <a:rPr sz="1271" spc="-41" dirty="0">
                <a:latin typeface="Microsoft Sans Serif"/>
                <a:cs typeface="Microsoft Sans Serif"/>
              </a:rPr>
              <a:t> </a:t>
            </a:r>
            <a:r>
              <a:rPr sz="1271" spc="-86" dirty="0">
                <a:latin typeface="Microsoft Sans Serif"/>
                <a:cs typeface="Microsoft Sans Serif"/>
              </a:rPr>
              <a:t>razgraničenja</a:t>
            </a:r>
            <a:endParaRPr sz="1271">
              <a:latin typeface="Microsoft Sans Serif"/>
              <a:cs typeface="Microsoft Sans Serif"/>
            </a:endParaRPr>
          </a:p>
          <a:p>
            <a:pPr marL="160795" marR="4611" indent="-149845">
              <a:buFont typeface="Arial"/>
              <a:buChar char="•"/>
              <a:tabLst>
                <a:tab pos="168287" algn="l"/>
              </a:tabLst>
            </a:pPr>
            <a:r>
              <a:rPr sz="1271" spc="-95" dirty="0">
                <a:latin typeface="Microsoft Sans Serif"/>
                <a:cs typeface="Microsoft Sans Serif"/>
              </a:rPr>
              <a:t>marža </a:t>
            </a:r>
            <a:r>
              <a:rPr sz="1271" spc="-82" dirty="0">
                <a:latin typeface="Microsoft Sans Serif"/>
                <a:cs typeface="Microsoft Sans Serif"/>
              </a:rPr>
              <a:t>sklona </a:t>
            </a:r>
            <a:r>
              <a:rPr sz="1271" spc="-68" dirty="0">
                <a:latin typeface="Microsoft Sans Serif"/>
                <a:cs typeface="Microsoft Sans Serif"/>
              </a:rPr>
              <a:t>oscilacijama </a:t>
            </a:r>
            <a:r>
              <a:rPr sz="1271" spc="-95" dirty="0">
                <a:latin typeface="Microsoft Sans Serif"/>
                <a:cs typeface="Microsoft Sans Serif"/>
              </a:rPr>
              <a:t>(ugovara </a:t>
            </a:r>
            <a:r>
              <a:rPr sz="1271" spc="-127" dirty="0">
                <a:latin typeface="Microsoft Sans Serif"/>
                <a:cs typeface="Microsoft Sans Serif"/>
              </a:rPr>
              <a:t>se  </a:t>
            </a:r>
            <a:r>
              <a:rPr sz="1271" spc="-91" dirty="0">
                <a:latin typeface="Microsoft Sans Serif"/>
                <a:cs typeface="Microsoft Sans Serif"/>
              </a:rPr>
              <a:t>po</a:t>
            </a:r>
            <a:r>
              <a:rPr sz="1271" spc="-45" dirty="0">
                <a:latin typeface="Microsoft Sans Serif"/>
                <a:cs typeface="Microsoft Sans Serif"/>
              </a:rPr>
              <a:t> </a:t>
            </a:r>
            <a:r>
              <a:rPr sz="1271" spc="-64" dirty="0">
                <a:latin typeface="Microsoft Sans Serif"/>
                <a:cs typeface="Microsoft Sans Serif"/>
              </a:rPr>
              <a:t>projektu)</a:t>
            </a:r>
            <a:endParaRPr sz="1271">
              <a:latin typeface="Microsoft Sans Serif"/>
              <a:cs typeface="Microsoft Sans Serif"/>
            </a:endParaRP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610F6812-5621-4545-BD42-FE3A02CA921F}"/>
              </a:ext>
            </a:extLst>
          </p:cNvPr>
          <p:cNvSpPr/>
          <p:nvPr/>
        </p:nvSpPr>
        <p:spPr>
          <a:xfrm>
            <a:off x="4851998" y="2961273"/>
            <a:ext cx="2497926" cy="1690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828548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id="{A0561EE6-5290-4A4A-AC83-9D5D0119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739" y="1251362"/>
            <a:ext cx="7413618" cy="48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12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C3778C49-8428-4B8F-B018-D4BDEA312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885977"/>
              </p:ext>
            </p:extLst>
          </p:nvPr>
        </p:nvGraphicFramePr>
        <p:xfrm>
          <a:off x="2317736" y="1267854"/>
          <a:ext cx="8378164" cy="5061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78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4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647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0" spc="-16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Analiza</a:t>
                      </a:r>
                      <a:r>
                        <a:rPr sz="2000" b="0" spc="-12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 </a:t>
                      </a:r>
                      <a:r>
                        <a:rPr sz="2000" b="0" spc="-15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transakcije</a:t>
                      </a:r>
                      <a:endParaRPr sz="2000" b="0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cs typeface="Arial"/>
                      </a:endParaRPr>
                    </a:p>
                  </a:txBody>
                  <a:tcPr marL="0" marR="0" marT="2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AED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8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62940">
                        <a:lnSpc>
                          <a:spcPct val="100000"/>
                        </a:lnSpc>
                      </a:pPr>
                      <a:r>
                        <a:rPr sz="1500" b="1" spc="-120" dirty="0">
                          <a:latin typeface="Arial"/>
                          <a:cs typeface="Arial"/>
                        </a:rPr>
                        <a:t>Namjena</a:t>
                      </a:r>
                      <a:r>
                        <a:rPr sz="15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500" b="1" spc="-120" dirty="0">
                          <a:latin typeface="Arial"/>
                          <a:cs typeface="Arial"/>
                        </a:rPr>
                        <a:t>plasmana</a:t>
                      </a:r>
                      <a:endParaRPr sz="15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  <a:p>
                      <a:pPr marL="673100">
                        <a:lnSpc>
                          <a:spcPct val="100000"/>
                        </a:lnSpc>
                      </a:pPr>
                      <a:r>
                        <a:rPr sz="1500" spc="-130" dirty="0">
                          <a:latin typeface="Microsoft Sans Serif"/>
                          <a:cs typeface="Microsoft Sans Serif"/>
                        </a:rPr>
                        <a:t>Razlozi 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traženja </a:t>
                      </a:r>
                      <a:r>
                        <a:rPr sz="1500" spc="-125" dirty="0">
                          <a:latin typeface="Microsoft Sans Serif"/>
                          <a:cs typeface="Microsoft Sans Serif"/>
                        </a:rPr>
                        <a:t>novog</a:t>
                      </a:r>
                      <a:r>
                        <a:rPr sz="15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00" dirty="0">
                          <a:latin typeface="Microsoft Sans Serif"/>
                          <a:cs typeface="Microsoft Sans Serif"/>
                        </a:rPr>
                        <a:t>plasmana: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 marL="960119" marR="562610" indent="-287020">
                        <a:lnSpc>
                          <a:spcPct val="100000"/>
                        </a:lnSpc>
                        <a:buClr>
                          <a:srgbClr val="00AFD0"/>
                        </a:buClr>
                        <a:buSzPct val="118750"/>
                        <a:buFont typeface="Arial"/>
                        <a:buChar char="•"/>
                        <a:tabLst>
                          <a:tab pos="959485" algn="l"/>
                          <a:tab pos="960119" algn="l"/>
                        </a:tabLst>
                      </a:pPr>
                      <a:r>
                        <a:rPr sz="1500" spc="-114" dirty="0" err="1">
                          <a:latin typeface="Microsoft Sans Serif"/>
                          <a:cs typeface="Microsoft Sans Serif"/>
                        </a:rPr>
                        <a:t>zašto</a:t>
                      </a:r>
                      <a:r>
                        <a:rPr sz="15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treba </a:t>
                      </a:r>
                      <a:r>
                        <a:rPr sz="1500" spc="-75" dirty="0">
                          <a:latin typeface="Microsoft Sans Serif"/>
                          <a:cs typeface="Microsoft Sans Serif"/>
                        </a:rPr>
                        <a:t>kredit/garancija/akreditiv, </a:t>
                      </a:r>
                      <a:r>
                        <a:rPr sz="1500" spc="-70" dirty="0">
                          <a:latin typeface="Microsoft Sans Serif"/>
                          <a:cs typeface="Microsoft Sans Serif"/>
                        </a:rPr>
                        <a:t>ima </a:t>
                      </a:r>
                      <a:r>
                        <a:rPr sz="1500" spc="20" dirty="0">
                          <a:latin typeface="Microsoft Sans Serif"/>
                          <a:cs typeface="Microsoft Sans Serif"/>
                        </a:rPr>
                        <a:t>li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novi </a:t>
                      </a:r>
                      <a:r>
                        <a:rPr sz="1500" spc="-140" dirty="0">
                          <a:latin typeface="Microsoft Sans Serif"/>
                          <a:cs typeface="Microsoft Sans Serif"/>
                        </a:rPr>
                        <a:t>posao </a:t>
                      </a:r>
                      <a:r>
                        <a:rPr sz="1500" spc="-65" dirty="0">
                          <a:latin typeface="Microsoft Sans Serif"/>
                          <a:cs typeface="Microsoft Sans Serif"/>
                        </a:rPr>
                        <a:t>koji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treba </a:t>
                      </a:r>
                      <a:r>
                        <a:rPr sz="1500" spc="-60" dirty="0">
                          <a:latin typeface="Microsoft Sans Serif"/>
                          <a:cs typeface="Microsoft Sans Serif"/>
                        </a:rPr>
                        <a:t>financirati </a:t>
                      </a:r>
                      <a:r>
                        <a:rPr sz="1500" spc="10" dirty="0">
                          <a:latin typeface="Microsoft Sans Serif"/>
                          <a:cs typeface="Microsoft Sans Serif"/>
                        </a:rPr>
                        <a:t>ili </a:t>
                      </a:r>
                      <a:r>
                        <a:rPr sz="1500" spc="-80" dirty="0">
                          <a:latin typeface="Microsoft Sans Serif"/>
                          <a:cs typeface="Microsoft Sans Serif"/>
                        </a:rPr>
                        <a:t>osigurati  </a:t>
                      </a:r>
                      <a:r>
                        <a:rPr sz="1500" spc="-120" dirty="0">
                          <a:latin typeface="Microsoft Sans Serif"/>
                          <a:cs typeface="Microsoft Sans Serif"/>
                        </a:rPr>
                        <a:t>(s 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kime </a:t>
                      </a:r>
                      <a:r>
                        <a:rPr sz="1500" spc="-80" dirty="0">
                          <a:latin typeface="Microsoft Sans Serif"/>
                          <a:cs typeface="Microsoft Sans Serif"/>
                        </a:rPr>
                        <a:t>je 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potpisan </a:t>
                      </a:r>
                      <a:r>
                        <a:rPr sz="1500" spc="-140" dirty="0">
                          <a:latin typeface="Microsoft Sans Serif"/>
                          <a:cs typeface="Microsoft Sans Serif"/>
                        </a:rPr>
                        <a:t>ugovor, </a:t>
                      </a:r>
                      <a:r>
                        <a:rPr sz="1500" spc="-120" dirty="0">
                          <a:latin typeface="Microsoft Sans Serif"/>
                          <a:cs typeface="Microsoft Sans Serif"/>
                        </a:rPr>
                        <a:t>na </a:t>
                      </a:r>
                      <a:r>
                        <a:rPr sz="1500" spc="-70" dirty="0">
                          <a:latin typeface="Microsoft Sans Serif"/>
                          <a:cs typeface="Microsoft Sans Serif"/>
                        </a:rPr>
                        <a:t>koji </a:t>
                      </a:r>
                      <a:r>
                        <a:rPr sz="1500" spc="-114" dirty="0">
                          <a:latin typeface="Microsoft Sans Serif"/>
                          <a:cs typeface="Microsoft Sans Serif"/>
                        </a:rPr>
                        <a:t>rok, </a:t>
                      </a:r>
                      <a:r>
                        <a:rPr sz="1500" spc="-70" dirty="0">
                          <a:latin typeface="Microsoft Sans Serif"/>
                          <a:cs typeface="Microsoft Sans Serif"/>
                        </a:rPr>
                        <a:t>koji </a:t>
                      </a:r>
                      <a:r>
                        <a:rPr sz="1500" spc="-140" dirty="0">
                          <a:latin typeface="Microsoft Sans Serif"/>
                          <a:cs typeface="Microsoft Sans Serif"/>
                        </a:rPr>
                        <a:t>su </a:t>
                      </a:r>
                      <a:r>
                        <a:rPr sz="1500" spc="-105" dirty="0">
                          <a:latin typeface="Microsoft Sans Serif"/>
                          <a:cs typeface="Microsoft Sans Serif"/>
                        </a:rPr>
                        <a:t>iznosi, </a:t>
                      </a:r>
                      <a:r>
                        <a:rPr sz="1500" spc="-55" dirty="0">
                          <a:latin typeface="Microsoft Sans Serif"/>
                          <a:cs typeface="Microsoft Sans Serif"/>
                        </a:rPr>
                        <a:t>uvjeti</a:t>
                      </a:r>
                      <a:r>
                        <a:rPr sz="15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95" dirty="0">
                          <a:latin typeface="Microsoft Sans Serif"/>
                          <a:cs typeface="Microsoft Sans Serif"/>
                        </a:rPr>
                        <a:t>plaćanja)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 marL="960119" indent="-287020">
                        <a:lnSpc>
                          <a:spcPct val="100000"/>
                        </a:lnSpc>
                        <a:buClr>
                          <a:srgbClr val="00AFD0"/>
                        </a:buClr>
                        <a:buSzPct val="118750"/>
                        <a:buFont typeface="Arial"/>
                        <a:buChar char="•"/>
                        <a:tabLst>
                          <a:tab pos="959485" algn="l"/>
                          <a:tab pos="960119" algn="l"/>
                        </a:tabLst>
                      </a:pPr>
                      <a:r>
                        <a:rPr sz="1500" spc="-70" dirty="0">
                          <a:latin typeface="Microsoft Sans Serif"/>
                          <a:cs typeface="Microsoft Sans Serif"/>
                        </a:rPr>
                        <a:t>ima </a:t>
                      </a:r>
                      <a:r>
                        <a:rPr sz="1500" spc="20" dirty="0">
                          <a:latin typeface="Microsoft Sans Serif"/>
                          <a:cs typeface="Microsoft Sans Serif"/>
                        </a:rPr>
                        <a:t>li </a:t>
                      </a:r>
                      <a:r>
                        <a:rPr sz="1500" spc="-90" dirty="0" err="1">
                          <a:latin typeface="Microsoft Sans Serif"/>
                          <a:cs typeface="Microsoft Sans Serif"/>
                        </a:rPr>
                        <a:t>problema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60" dirty="0">
                          <a:latin typeface="Microsoft Sans Serif"/>
                          <a:cs typeface="Microsoft Sans Serif"/>
                        </a:rPr>
                        <a:t>s </a:t>
                      </a:r>
                      <a:r>
                        <a:rPr sz="1500" spc="-75" dirty="0">
                          <a:latin typeface="Microsoft Sans Serif"/>
                          <a:cs typeface="Microsoft Sans Serif"/>
                        </a:rPr>
                        <a:t>naplatom </a:t>
                      </a:r>
                      <a:r>
                        <a:rPr sz="1500" spc="-95" dirty="0">
                          <a:latin typeface="Microsoft Sans Serif"/>
                          <a:cs typeface="Microsoft Sans Serif"/>
                        </a:rPr>
                        <a:t>potraživanja, </a:t>
                      </a:r>
                      <a:r>
                        <a:rPr sz="1500" spc="-125" dirty="0">
                          <a:latin typeface="Microsoft Sans Serif"/>
                          <a:cs typeface="Microsoft Sans Serif"/>
                        </a:rPr>
                        <a:t>da </a:t>
                      </a:r>
                      <a:r>
                        <a:rPr sz="1500" spc="20" dirty="0">
                          <a:latin typeface="Microsoft Sans Serif"/>
                          <a:cs typeface="Microsoft Sans Serif"/>
                        </a:rPr>
                        <a:t>li </a:t>
                      </a:r>
                      <a:r>
                        <a:rPr sz="1500" spc="-80" dirty="0">
                          <a:latin typeface="Microsoft Sans Serif"/>
                          <a:cs typeface="Microsoft Sans Serif"/>
                        </a:rPr>
                        <a:t>je naplata</a:t>
                      </a:r>
                      <a:r>
                        <a:rPr sz="1500" spc="-2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00" dirty="0">
                          <a:latin typeface="Microsoft Sans Serif"/>
                          <a:cs typeface="Microsoft Sans Serif"/>
                        </a:rPr>
                        <a:t>izgledna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 marL="960119" marR="565785" indent="-287020">
                        <a:lnSpc>
                          <a:spcPct val="100000"/>
                        </a:lnSpc>
                        <a:buClr>
                          <a:srgbClr val="00AFD0"/>
                        </a:buClr>
                        <a:buSzPct val="118750"/>
                        <a:buFont typeface="Arial"/>
                        <a:buChar char="•"/>
                        <a:tabLst>
                          <a:tab pos="959485" algn="l"/>
                          <a:tab pos="960119" algn="l"/>
                        </a:tabLst>
                      </a:pPr>
                      <a:r>
                        <a:rPr sz="1500" spc="-70" dirty="0">
                          <a:latin typeface="Microsoft Sans Serif"/>
                          <a:cs typeface="Microsoft Sans Serif"/>
                        </a:rPr>
                        <a:t>ima </a:t>
                      </a:r>
                      <a:r>
                        <a:rPr sz="1500" spc="20" dirty="0">
                          <a:latin typeface="Microsoft Sans Serif"/>
                          <a:cs typeface="Microsoft Sans Serif"/>
                        </a:rPr>
                        <a:t>li </a:t>
                      </a:r>
                      <a:r>
                        <a:rPr sz="1500" spc="-85" dirty="0" err="1">
                          <a:latin typeface="Microsoft Sans Serif"/>
                          <a:cs typeface="Microsoft Sans Serif"/>
                        </a:rPr>
                        <a:t>potrebu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60" dirty="0">
                          <a:latin typeface="Microsoft Sans Serif"/>
                          <a:cs typeface="Microsoft Sans Serif"/>
                        </a:rPr>
                        <a:t>za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širenjem </a:t>
                      </a:r>
                      <a:r>
                        <a:rPr sz="1500" spc="-105" dirty="0">
                          <a:latin typeface="Microsoft Sans Serif"/>
                          <a:cs typeface="Microsoft Sans Serif"/>
                        </a:rPr>
                        <a:t>poslovne </a:t>
                      </a:r>
                      <a:r>
                        <a:rPr sz="1500" spc="-60" dirty="0">
                          <a:latin typeface="Microsoft Sans Serif"/>
                          <a:cs typeface="Microsoft Sans Serif"/>
                        </a:rPr>
                        <a:t>djelatnosti </a:t>
                      </a:r>
                      <a:r>
                        <a:rPr sz="1500" spc="-120" dirty="0">
                          <a:latin typeface="Microsoft Sans Serif"/>
                          <a:cs typeface="Microsoft Sans Serif"/>
                        </a:rPr>
                        <a:t>(nabava</a:t>
                      </a:r>
                      <a:r>
                        <a:rPr sz="1500" spc="1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95" dirty="0">
                          <a:latin typeface="Microsoft Sans Serif"/>
                          <a:cs typeface="Microsoft Sans Serif"/>
                        </a:rPr>
                        <a:t>sirovina,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novih </a:t>
                      </a:r>
                      <a:r>
                        <a:rPr sz="1500" spc="-95" dirty="0">
                          <a:latin typeface="Microsoft Sans Serif"/>
                          <a:cs typeface="Microsoft Sans Serif"/>
                        </a:rPr>
                        <a:t>strojeva</a:t>
                      </a:r>
                      <a:r>
                        <a:rPr sz="1500" spc="2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10" dirty="0">
                          <a:latin typeface="Microsoft Sans Serif"/>
                          <a:cs typeface="Microsoft Sans Serif"/>
                        </a:rPr>
                        <a:t>ili  </a:t>
                      </a:r>
                      <a:r>
                        <a:rPr sz="1500" spc="-110" dirty="0">
                          <a:latin typeface="Microsoft Sans Serif"/>
                          <a:cs typeface="Microsoft Sans Serif"/>
                        </a:rPr>
                        <a:t>poslovne</a:t>
                      </a:r>
                      <a:r>
                        <a:rPr sz="1500" spc="-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25" dirty="0">
                          <a:latin typeface="Microsoft Sans Serif"/>
                          <a:cs typeface="Microsoft Sans Serif"/>
                        </a:rPr>
                        <a:t>zgrade)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  <a:buClr>
                          <a:srgbClr val="00AFD0"/>
                        </a:buClr>
                        <a:buFont typeface="Arial"/>
                        <a:buChar char="•"/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73100">
                        <a:lnSpc>
                          <a:spcPct val="100000"/>
                        </a:lnSpc>
                      </a:pPr>
                      <a:r>
                        <a:rPr sz="1500" spc="-105" dirty="0">
                          <a:latin typeface="Microsoft Sans Serif"/>
                          <a:cs typeface="Microsoft Sans Serif"/>
                        </a:rPr>
                        <a:t>Korištenje</a:t>
                      </a:r>
                      <a:r>
                        <a:rPr sz="15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00" dirty="0">
                          <a:latin typeface="Microsoft Sans Serif"/>
                          <a:cs typeface="Microsoft Sans Serif"/>
                        </a:rPr>
                        <a:t>plasmana: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 marL="960119" indent="-287020">
                        <a:lnSpc>
                          <a:spcPct val="100000"/>
                        </a:lnSpc>
                        <a:buClr>
                          <a:srgbClr val="00AFD0"/>
                        </a:buClr>
                        <a:buSzPct val="118750"/>
                        <a:buFont typeface="Arial"/>
                        <a:buChar char="•"/>
                        <a:tabLst>
                          <a:tab pos="959485" algn="l"/>
                          <a:tab pos="960119" algn="l"/>
                        </a:tabLst>
                      </a:pPr>
                      <a:r>
                        <a:rPr sz="1500" spc="-95" dirty="0">
                          <a:latin typeface="Microsoft Sans Serif"/>
                          <a:cs typeface="Microsoft Sans Serif"/>
                        </a:rPr>
                        <a:t>jednokratno, </a:t>
                      </a:r>
                      <a:r>
                        <a:rPr sz="1500" spc="-125" dirty="0">
                          <a:latin typeface="Microsoft Sans Serif"/>
                          <a:cs typeface="Microsoft Sans Serif"/>
                        </a:rPr>
                        <a:t>sukcesivno </a:t>
                      </a:r>
                      <a:r>
                        <a:rPr sz="1500" spc="10" dirty="0">
                          <a:latin typeface="Microsoft Sans Serif"/>
                          <a:cs typeface="Microsoft Sans Serif"/>
                        </a:rPr>
                        <a:t>ili</a:t>
                      </a:r>
                      <a:r>
                        <a:rPr sz="1500" spc="-1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revolving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 marL="960119" indent="-287020">
                        <a:lnSpc>
                          <a:spcPct val="100000"/>
                        </a:lnSpc>
                        <a:buClr>
                          <a:srgbClr val="00AFD0"/>
                        </a:buClr>
                        <a:buSzPct val="118750"/>
                        <a:buFont typeface="Arial"/>
                        <a:buChar char="•"/>
                        <a:tabLst>
                          <a:tab pos="959485" algn="l"/>
                          <a:tab pos="960119" algn="l"/>
                        </a:tabLst>
                      </a:pPr>
                      <a:r>
                        <a:rPr sz="1500" spc="-70" dirty="0">
                          <a:latin typeface="Microsoft Sans Serif"/>
                          <a:cs typeface="Microsoft Sans Serif"/>
                        </a:rPr>
                        <a:t>isplata </a:t>
                      </a:r>
                      <a:r>
                        <a:rPr sz="1500" spc="-120" dirty="0">
                          <a:latin typeface="Microsoft Sans Serif"/>
                          <a:cs typeface="Microsoft Sans Serif"/>
                        </a:rPr>
                        <a:t>na </a:t>
                      </a:r>
                      <a:r>
                        <a:rPr sz="1500" spc="-110" dirty="0">
                          <a:latin typeface="Microsoft Sans Serif"/>
                          <a:cs typeface="Microsoft Sans Serif"/>
                        </a:rPr>
                        <a:t>račun </a:t>
                      </a:r>
                      <a:r>
                        <a:rPr sz="1500" spc="-105" dirty="0">
                          <a:latin typeface="Microsoft Sans Serif"/>
                          <a:cs typeface="Microsoft Sans Serif"/>
                        </a:rPr>
                        <a:t>dobavljača, </a:t>
                      </a:r>
                      <a:r>
                        <a:rPr sz="1500" spc="-120" dirty="0">
                          <a:latin typeface="Microsoft Sans Serif"/>
                          <a:cs typeface="Microsoft Sans Serif"/>
                        </a:rPr>
                        <a:t>na </a:t>
                      </a:r>
                      <a:r>
                        <a:rPr sz="1500" spc="-110" dirty="0" err="1">
                          <a:latin typeface="Microsoft Sans Serif"/>
                          <a:cs typeface="Microsoft Sans Serif"/>
                        </a:rPr>
                        <a:t>račun</a:t>
                      </a:r>
                      <a:r>
                        <a:rPr sz="1500" spc="-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hr-HR" sz="1500" spc="-65" dirty="0">
                          <a:latin typeface="Microsoft Sans Serif"/>
                          <a:cs typeface="Microsoft Sans Serif"/>
                        </a:rPr>
                        <a:t>tražitelja</a:t>
                      </a:r>
                      <a:r>
                        <a:rPr sz="1500" spc="-65" dirty="0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500" spc="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500" spc="-110" dirty="0">
                          <a:latin typeface="Microsoft Sans Serif"/>
                          <a:cs typeface="Microsoft Sans Serif"/>
                        </a:rPr>
                        <a:t>u </a:t>
                      </a:r>
                      <a:r>
                        <a:rPr sz="1500" spc="-75" dirty="0">
                          <a:latin typeface="Microsoft Sans Serif"/>
                          <a:cs typeface="Microsoft Sans Serif"/>
                        </a:rPr>
                        <a:t>korist 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prodavatelja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imovine</a:t>
                      </a:r>
                      <a:endParaRPr sz="1500" dirty="0">
                        <a:latin typeface="Microsoft Sans Serif"/>
                        <a:cs typeface="Microsoft Sans Serif"/>
                      </a:endParaRPr>
                    </a:p>
                    <a:p>
                      <a:pPr marL="960119" indent="-287020">
                        <a:lnSpc>
                          <a:spcPct val="100000"/>
                        </a:lnSpc>
                        <a:buClr>
                          <a:srgbClr val="00AFD0"/>
                        </a:buClr>
                        <a:buSzPct val="118750"/>
                        <a:buFont typeface="Arial"/>
                        <a:buChar char="•"/>
                        <a:tabLst>
                          <a:tab pos="959485" algn="l"/>
                          <a:tab pos="960119" algn="l"/>
                        </a:tabLst>
                      </a:pPr>
                      <a:r>
                        <a:rPr sz="1500" spc="-60" dirty="0">
                          <a:latin typeface="Microsoft Sans Serif"/>
                          <a:cs typeface="Microsoft Sans Serif"/>
                        </a:rPr>
                        <a:t>krajnji </a:t>
                      </a:r>
                      <a:r>
                        <a:rPr sz="1500" spc="-110" dirty="0">
                          <a:latin typeface="Microsoft Sans Serif"/>
                          <a:cs typeface="Microsoft Sans Serif"/>
                        </a:rPr>
                        <a:t>rok </a:t>
                      </a: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korištenja </a:t>
                      </a:r>
                      <a:r>
                        <a:rPr sz="1500" spc="-65" dirty="0">
                          <a:latin typeface="Microsoft Sans Serif"/>
                          <a:cs typeface="Microsoft Sans Serif"/>
                        </a:rPr>
                        <a:t>uskladiti </a:t>
                      </a:r>
                      <a:r>
                        <a:rPr sz="1500" spc="-160" dirty="0">
                          <a:latin typeface="Microsoft Sans Serif"/>
                          <a:cs typeface="Microsoft Sans Serif"/>
                        </a:rPr>
                        <a:t>sa </a:t>
                      </a: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poslovnim </a:t>
                      </a:r>
                      <a:r>
                        <a:rPr sz="1500" spc="-90" dirty="0" err="1">
                          <a:latin typeface="Microsoft Sans Serif"/>
                          <a:cs typeface="Microsoft Sans Serif"/>
                        </a:rPr>
                        <a:t>ciklusom</a:t>
                      </a:r>
                      <a:r>
                        <a:rPr sz="1500" dirty="0">
                          <a:latin typeface="Microsoft Sans Serif"/>
                          <a:cs typeface="Microsoft Sans Serif"/>
                        </a:rPr>
                        <a:t> 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AED0"/>
                      </a:solidFill>
                      <a:prstDash val="solid"/>
                    </a:lnT>
                    <a:lnB w="19050">
                      <a:solidFill>
                        <a:srgbClr val="00AED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3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AED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4">
            <a:extLst>
              <a:ext uri="{FF2B5EF4-FFF2-40B4-BE49-F238E27FC236}">
                <a16:creationId xmlns:a16="http://schemas.microsoft.com/office/drawing/2014/main" id="{8024F820-7040-48FA-88E6-DC5328F99295}"/>
              </a:ext>
            </a:extLst>
          </p:cNvPr>
          <p:cNvSpPr/>
          <p:nvPr/>
        </p:nvSpPr>
        <p:spPr>
          <a:xfrm>
            <a:off x="6506818" y="1932459"/>
            <a:ext cx="2248962" cy="1496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2027542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48BDEBAB-9A19-4E4D-92D6-95D72FA88872}"/>
              </a:ext>
            </a:extLst>
          </p:cNvPr>
          <p:cNvSpPr/>
          <p:nvPr/>
        </p:nvSpPr>
        <p:spPr>
          <a:xfrm>
            <a:off x="4702620" y="2672198"/>
            <a:ext cx="2601660" cy="2420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DA15F788-1736-4C3A-AD5A-876AA9A579EB}"/>
              </a:ext>
            </a:extLst>
          </p:cNvPr>
          <p:cNvSpPr txBox="1">
            <a:spLocks/>
          </p:cNvSpPr>
          <p:nvPr/>
        </p:nvSpPr>
        <p:spPr>
          <a:xfrm>
            <a:off x="2180722" y="429433"/>
            <a:ext cx="8490074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7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Kratkoročno</a:t>
            </a:r>
            <a:r>
              <a:rPr lang="hr-HR" spc="-86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62BA1D1D-B4A8-45D0-B107-7518173995DF}"/>
              </a:ext>
            </a:extLst>
          </p:cNvPr>
          <p:cNvSpPr/>
          <p:nvPr/>
        </p:nvSpPr>
        <p:spPr>
          <a:xfrm>
            <a:off x="4681873" y="1662518"/>
            <a:ext cx="2425081" cy="478907"/>
          </a:xfrm>
          <a:custGeom>
            <a:avLst/>
            <a:gdLst/>
            <a:ahLst/>
            <a:cxnLst/>
            <a:rect l="l" t="t" r="r" b="b"/>
            <a:pathLst>
              <a:path w="2672079" h="527685">
                <a:moveTo>
                  <a:pt x="2671572" y="438912"/>
                </a:moveTo>
                <a:lnTo>
                  <a:pt x="2671572" y="86868"/>
                </a:lnTo>
                <a:lnTo>
                  <a:pt x="2664856" y="52720"/>
                </a:lnTo>
                <a:lnTo>
                  <a:pt x="2646426" y="25146"/>
                </a:lnTo>
                <a:lnTo>
                  <a:pt x="2618851" y="6715"/>
                </a:lnTo>
                <a:lnTo>
                  <a:pt x="2584704" y="0"/>
                </a:lnTo>
                <a:lnTo>
                  <a:pt x="86868" y="0"/>
                </a:lnTo>
                <a:lnTo>
                  <a:pt x="52720" y="6715"/>
                </a:lnTo>
                <a:lnTo>
                  <a:pt x="25146" y="25146"/>
                </a:lnTo>
                <a:lnTo>
                  <a:pt x="6715" y="52720"/>
                </a:lnTo>
                <a:lnTo>
                  <a:pt x="0" y="86868"/>
                </a:lnTo>
                <a:lnTo>
                  <a:pt x="0" y="438912"/>
                </a:lnTo>
                <a:lnTo>
                  <a:pt x="6715" y="473297"/>
                </a:lnTo>
                <a:lnTo>
                  <a:pt x="25146" y="501396"/>
                </a:lnTo>
                <a:lnTo>
                  <a:pt x="52720" y="520350"/>
                </a:lnTo>
                <a:lnTo>
                  <a:pt x="86868" y="527304"/>
                </a:lnTo>
                <a:lnTo>
                  <a:pt x="2584704" y="527304"/>
                </a:lnTo>
                <a:lnTo>
                  <a:pt x="2618851" y="520350"/>
                </a:lnTo>
                <a:lnTo>
                  <a:pt x="2646426" y="501396"/>
                </a:lnTo>
                <a:lnTo>
                  <a:pt x="2664856" y="473297"/>
                </a:lnTo>
                <a:lnTo>
                  <a:pt x="2671572" y="438912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7234E5DC-57D9-493E-B978-18BC6C3A8D33}"/>
              </a:ext>
            </a:extLst>
          </p:cNvPr>
          <p:cNvSpPr txBox="1"/>
          <p:nvPr/>
        </p:nvSpPr>
        <p:spPr>
          <a:xfrm>
            <a:off x="5005069" y="1635776"/>
            <a:ext cx="1779046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12945" marR="4611" indent="-301995">
              <a:spcBef>
                <a:spcPts val="91"/>
              </a:spcBef>
            </a:pP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 </a:t>
            </a: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ZA </a:t>
            </a:r>
            <a:r>
              <a:rPr sz="1634" spc="-295" dirty="0">
                <a:solidFill>
                  <a:srgbClr val="FFFFFF"/>
                </a:solidFill>
                <a:latin typeface="Microsoft Sans Serif"/>
                <a:cs typeface="Microsoft Sans Serif"/>
              </a:rPr>
              <a:t>POSLOVNO  </a:t>
            </a:r>
            <a:r>
              <a:rPr sz="1634" spc="-241" dirty="0">
                <a:solidFill>
                  <a:srgbClr val="FFFFFF"/>
                </a:solidFill>
                <a:latin typeface="Microsoft Sans Serif"/>
                <a:cs typeface="Microsoft Sans Serif"/>
              </a:rPr>
              <a:t>FINANCIRANJE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081F4DE4-5F71-46AE-BD42-E9BD2FFD3C8B}"/>
              </a:ext>
            </a:extLst>
          </p:cNvPr>
          <p:cNvSpPr/>
          <p:nvPr/>
        </p:nvSpPr>
        <p:spPr>
          <a:xfrm>
            <a:off x="2276620" y="2950209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3" y="440436"/>
                </a:moveTo>
                <a:lnTo>
                  <a:pt x="2673093" y="88392"/>
                </a:lnTo>
                <a:lnTo>
                  <a:pt x="2666139" y="54006"/>
                </a:lnTo>
                <a:lnTo>
                  <a:pt x="2647185" y="25908"/>
                </a:lnTo>
                <a:lnTo>
                  <a:pt x="2619086" y="6953"/>
                </a:lnTo>
                <a:lnTo>
                  <a:pt x="2584701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953" y="474583"/>
                </a:lnTo>
                <a:lnTo>
                  <a:pt x="25908" y="502158"/>
                </a:lnTo>
                <a:lnTo>
                  <a:pt x="54006" y="520588"/>
                </a:lnTo>
                <a:lnTo>
                  <a:pt x="88392" y="527304"/>
                </a:lnTo>
                <a:lnTo>
                  <a:pt x="2584701" y="527304"/>
                </a:lnTo>
                <a:lnTo>
                  <a:pt x="2619086" y="520588"/>
                </a:lnTo>
                <a:lnTo>
                  <a:pt x="2647185" y="502158"/>
                </a:lnTo>
                <a:lnTo>
                  <a:pt x="2666139" y="474583"/>
                </a:lnTo>
                <a:lnTo>
                  <a:pt x="2673093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B8A7603D-259E-4B75-93A3-A3121813E0C3}"/>
              </a:ext>
            </a:extLst>
          </p:cNvPr>
          <p:cNvSpPr txBox="1"/>
          <p:nvPr/>
        </p:nvSpPr>
        <p:spPr>
          <a:xfrm>
            <a:off x="2508528" y="2924849"/>
            <a:ext cx="1960581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93054" marR="4611" indent="-382104">
              <a:spcBef>
                <a:spcPts val="91"/>
              </a:spcBef>
            </a:pPr>
            <a:r>
              <a:rPr sz="1634" spc="-227" dirty="0">
                <a:solidFill>
                  <a:srgbClr val="FFFFFF"/>
                </a:solidFill>
                <a:latin typeface="Microsoft Sans Serif"/>
                <a:cs typeface="Microsoft Sans Serif"/>
              </a:rPr>
              <a:t>KARTIČNI KREDITI </a:t>
            </a:r>
            <a:r>
              <a:rPr sz="1634" spc="-172" dirty="0">
                <a:solidFill>
                  <a:srgbClr val="FFFFFF"/>
                </a:solidFill>
                <a:latin typeface="Microsoft Sans Serif"/>
                <a:cs typeface="Microsoft Sans Serif"/>
              </a:rPr>
              <a:t>(VISA,  </a:t>
            </a: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BMC,</a:t>
            </a:r>
            <a:r>
              <a:rPr sz="1634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27" dirty="0">
                <a:solidFill>
                  <a:srgbClr val="FFFFFF"/>
                </a:solidFill>
                <a:latin typeface="Microsoft Sans Serif"/>
                <a:cs typeface="Microsoft Sans Serif"/>
              </a:rPr>
              <a:t>GO!BMC)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7878B62F-5C2E-4568-987D-E26972B3B597}"/>
              </a:ext>
            </a:extLst>
          </p:cNvPr>
          <p:cNvSpPr/>
          <p:nvPr/>
        </p:nvSpPr>
        <p:spPr>
          <a:xfrm>
            <a:off x="7128624" y="4420472"/>
            <a:ext cx="2658484" cy="478907"/>
          </a:xfrm>
          <a:custGeom>
            <a:avLst/>
            <a:gdLst/>
            <a:ahLst/>
            <a:cxnLst/>
            <a:rect l="l" t="t" r="r" b="b"/>
            <a:pathLst>
              <a:path w="2929254" h="527685">
                <a:moveTo>
                  <a:pt x="2929128" y="440436"/>
                </a:moveTo>
                <a:lnTo>
                  <a:pt x="2929128" y="88392"/>
                </a:lnTo>
                <a:lnTo>
                  <a:pt x="2922412" y="54006"/>
                </a:lnTo>
                <a:lnTo>
                  <a:pt x="2903982" y="25908"/>
                </a:lnTo>
                <a:lnTo>
                  <a:pt x="2876407" y="6953"/>
                </a:lnTo>
                <a:lnTo>
                  <a:pt x="2842260" y="0"/>
                </a:lnTo>
                <a:lnTo>
                  <a:pt x="86868" y="0"/>
                </a:lnTo>
                <a:lnTo>
                  <a:pt x="52720" y="6953"/>
                </a:lnTo>
                <a:lnTo>
                  <a:pt x="25146" y="25908"/>
                </a:lnTo>
                <a:lnTo>
                  <a:pt x="6715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715" y="474583"/>
                </a:lnTo>
                <a:lnTo>
                  <a:pt x="25146" y="502158"/>
                </a:lnTo>
                <a:lnTo>
                  <a:pt x="52720" y="520588"/>
                </a:lnTo>
                <a:lnTo>
                  <a:pt x="86868" y="527304"/>
                </a:lnTo>
                <a:lnTo>
                  <a:pt x="2842260" y="527304"/>
                </a:lnTo>
                <a:lnTo>
                  <a:pt x="2876407" y="520588"/>
                </a:lnTo>
                <a:lnTo>
                  <a:pt x="2903982" y="502158"/>
                </a:lnTo>
                <a:lnTo>
                  <a:pt x="2922412" y="474583"/>
                </a:lnTo>
                <a:lnTo>
                  <a:pt x="2929128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27F247CD-6531-42C5-A0F6-223E4AB86483}"/>
              </a:ext>
            </a:extLst>
          </p:cNvPr>
          <p:cNvSpPr txBox="1"/>
          <p:nvPr/>
        </p:nvSpPr>
        <p:spPr>
          <a:xfrm>
            <a:off x="7523742" y="4395112"/>
            <a:ext cx="1867796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409767" marR="4611" indent="-398818">
              <a:spcBef>
                <a:spcPts val="91"/>
              </a:spcBef>
            </a:pP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ZA </a:t>
            </a:r>
            <a:r>
              <a:rPr sz="1634" spc="-277" dirty="0">
                <a:solidFill>
                  <a:srgbClr val="FFFFFF"/>
                </a:solidFill>
                <a:latin typeface="Microsoft Sans Serif"/>
                <a:cs typeface="Microsoft Sans Serif"/>
              </a:rPr>
              <a:t>RAZVOJ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TURISTIČKE  </a:t>
            </a:r>
            <a:r>
              <a:rPr sz="1634" spc="-259" dirty="0">
                <a:solidFill>
                  <a:srgbClr val="FFFFFF"/>
                </a:solidFill>
                <a:latin typeface="Microsoft Sans Serif"/>
                <a:cs typeface="Microsoft Sans Serif"/>
              </a:rPr>
              <a:t>DJELATNOSTI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A4710D95-5D00-48D7-B7CA-8933F3CF5D36}"/>
              </a:ext>
            </a:extLst>
          </p:cNvPr>
          <p:cNvSpPr/>
          <p:nvPr/>
        </p:nvSpPr>
        <p:spPr>
          <a:xfrm>
            <a:off x="3011057" y="5486862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4">
                <a:moveTo>
                  <a:pt x="2673096" y="438912"/>
                </a:moveTo>
                <a:lnTo>
                  <a:pt x="2673096" y="86868"/>
                </a:lnTo>
                <a:lnTo>
                  <a:pt x="2666166" y="53363"/>
                </a:lnTo>
                <a:lnTo>
                  <a:pt x="2647378" y="25717"/>
                </a:lnTo>
                <a:lnTo>
                  <a:pt x="2619732" y="6929"/>
                </a:lnTo>
                <a:lnTo>
                  <a:pt x="2586228" y="0"/>
                </a:lnTo>
                <a:lnTo>
                  <a:pt x="88392" y="0"/>
                </a:lnTo>
                <a:lnTo>
                  <a:pt x="54006" y="6929"/>
                </a:lnTo>
                <a:lnTo>
                  <a:pt x="25908" y="25717"/>
                </a:lnTo>
                <a:lnTo>
                  <a:pt x="6953" y="53363"/>
                </a:lnTo>
                <a:lnTo>
                  <a:pt x="0" y="86868"/>
                </a:lnTo>
                <a:lnTo>
                  <a:pt x="0" y="438912"/>
                </a:lnTo>
                <a:lnTo>
                  <a:pt x="6953" y="473297"/>
                </a:lnTo>
                <a:lnTo>
                  <a:pt x="25908" y="501396"/>
                </a:lnTo>
                <a:lnTo>
                  <a:pt x="54006" y="520350"/>
                </a:lnTo>
                <a:lnTo>
                  <a:pt x="88392" y="527304"/>
                </a:lnTo>
                <a:lnTo>
                  <a:pt x="2586228" y="527304"/>
                </a:lnTo>
                <a:lnTo>
                  <a:pt x="2619732" y="520350"/>
                </a:lnTo>
                <a:lnTo>
                  <a:pt x="2647378" y="501396"/>
                </a:lnTo>
                <a:lnTo>
                  <a:pt x="2666166" y="473297"/>
                </a:lnTo>
                <a:lnTo>
                  <a:pt x="2673096" y="438912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BFDF3677-5E49-48C9-8F97-70F1337A6BA5}"/>
              </a:ext>
            </a:extLst>
          </p:cNvPr>
          <p:cNvSpPr txBox="1"/>
          <p:nvPr/>
        </p:nvSpPr>
        <p:spPr>
          <a:xfrm>
            <a:off x="3660671" y="5584599"/>
            <a:ext cx="1128400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MIKROKREDIT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7991049E-B4FC-433D-962C-7DA016E6BCED}"/>
              </a:ext>
            </a:extLst>
          </p:cNvPr>
          <p:cNvSpPr/>
          <p:nvPr/>
        </p:nvSpPr>
        <p:spPr>
          <a:xfrm>
            <a:off x="7128624" y="2950209"/>
            <a:ext cx="2658484" cy="478907"/>
          </a:xfrm>
          <a:custGeom>
            <a:avLst/>
            <a:gdLst/>
            <a:ahLst/>
            <a:cxnLst/>
            <a:rect l="l" t="t" r="r" b="b"/>
            <a:pathLst>
              <a:path w="2929254" h="527685">
                <a:moveTo>
                  <a:pt x="2929128" y="440436"/>
                </a:moveTo>
                <a:lnTo>
                  <a:pt x="2929128" y="88392"/>
                </a:lnTo>
                <a:lnTo>
                  <a:pt x="2922412" y="54006"/>
                </a:lnTo>
                <a:lnTo>
                  <a:pt x="2903982" y="25908"/>
                </a:lnTo>
                <a:lnTo>
                  <a:pt x="2876407" y="6953"/>
                </a:lnTo>
                <a:lnTo>
                  <a:pt x="2842260" y="0"/>
                </a:lnTo>
                <a:lnTo>
                  <a:pt x="86868" y="0"/>
                </a:lnTo>
                <a:lnTo>
                  <a:pt x="52720" y="6953"/>
                </a:lnTo>
                <a:lnTo>
                  <a:pt x="25146" y="25908"/>
                </a:lnTo>
                <a:lnTo>
                  <a:pt x="6715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715" y="474583"/>
                </a:lnTo>
                <a:lnTo>
                  <a:pt x="25146" y="502158"/>
                </a:lnTo>
                <a:lnTo>
                  <a:pt x="52720" y="520588"/>
                </a:lnTo>
                <a:lnTo>
                  <a:pt x="86868" y="527304"/>
                </a:lnTo>
                <a:lnTo>
                  <a:pt x="2842260" y="527304"/>
                </a:lnTo>
                <a:lnTo>
                  <a:pt x="2876407" y="520588"/>
                </a:lnTo>
                <a:lnTo>
                  <a:pt x="2903982" y="502158"/>
                </a:lnTo>
                <a:lnTo>
                  <a:pt x="2922412" y="474583"/>
                </a:lnTo>
                <a:lnTo>
                  <a:pt x="2929128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6226CF24-45CA-42AA-8DF5-28170FA4C248}"/>
              </a:ext>
            </a:extLst>
          </p:cNvPr>
          <p:cNvSpPr txBox="1"/>
          <p:nvPr/>
        </p:nvSpPr>
        <p:spPr>
          <a:xfrm>
            <a:off x="7280311" y="2924849"/>
            <a:ext cx="2354772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652977" marR="4611" indent="-642027">
              <a:spcBef>
                <a:spcPts val="91"/>
              </a:spcBef>
            </a:pP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ZA </a:t>
            </a:r>
            <a:r>
              <a:rPr sz="1634" spc="-277" dirty="0">
                <a:solidFill>
                  <a:srgbClr val="FFFFFF"/>
                </a:solidFill>
                <a:latin typeface="Microsoft Sans Serif"/>
                <a:cs typeface="Microsoft Sans Serif"/>
              </a:rPr>
              <a:t>RAZVOJ </a:t>
            </a:r>
            <a:r>
              <a:rPr sz="1634" spc="-272" dirty="0">
                <a:solidFill>
                  <a:srgbClr val="FFFFFF"/>
                </a:solidFill>
                <a:latin typeface="Microsoft Sans Serif"/>
                <a:cs typeface="Microsoft Sans Serif"/>
              </a:rPr>
              <a:t>POLJOPRIVREDNE  </a:t>
            </a:r>
            <a:r>
              <a:rPr sz="1634" spc="-259" dirty="0">
                <a:solidFill>
                  <a:srgbClr val="FFFFFF"/>
                </a:solidFill>
                <a:latin typeface="Microsoft Sans Serif"/>
                <a:cs typeface="Microsoft Sans Serif"/>
              </a:rPr>
              <a:t>DJELATNOSTI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49A75F5C-5CE7-4FA7-A2D3-25ABE9567F4B}"/>
              </a:ext>
            </a:extLst>
          </p:cNvPr>
          <p:cNvSpPr/>
          <p:nvPr/>
        </p:nvSpPr>
        <p:spPr>
          <a:xfrm>
            <a:off x="2255873" y="4435686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3" y="438912"/>
                </a:moveTo>
                <a:lnTo>
                  <a:pt x="2673093" y="88392"/>
                </a:lnTo>
                <a:lnTo>
                  <a:pt x="2666139" y="54006"/>
                </a:lnTo>
                <a:lnTo>
                  <a:pt x="2647185" y="25908"/>
                </a:lnTo>
                <a:lnTo>
                  <a:pt x="2619086" y="6953"/>
                </a:lnTo>
                <a:lnTo>
                  <a:pt x="2584701" y="0"/>
                </a:lnTo>
                <a:lnTo>
                  <a:pt x="86868" y="0"/>
                </a:lnTo>
                <a:lnTo>
                  <a:pt x="53363" y="6953"/>
                </a:lnTo>
                <a:lnTo>
                  <a:pt x="25717" y="25908"/>
                </a:lnTo>
                <a:lnTo>
                  <a:pt x="6929" y="54006"/>
                </a:lnTo>
                <a:lnTo>
                  <a:pt x="0" y="88392"/>
                </a:lnTo>
                <a:lnTo>
                  <a:pt x="0" y="438912"/>
                </a:lnTo>
                <a:lnTo>
                  <a:pt x="6929" y="473297"/>
                </a:lnTo>
                <a:lnTo>
                  <a:pt x="25717" y="501396"/>
                </a:lnTo>
                <a:lnTo>
                  <a:pt x="53363" y="520350"/>
                </a:lnTo>
                <a:lnTo>
                  <a:pt x="86868" y="527304"/>
                </a:lnTo>
                <a:lnTo>
                  <a:pt x="2584701" y="527304"/>
                </a:lnTo>
                <a:lnTo>
                  <a:pt x="2619086" y="520350"/>
                </a:lnTo>
                <a:lnTo>
                  <a:pt x="2647185" y="501396"/>
                </a:lnTo>
                <a:lnTo>
                  <a:pt x="2666139" y="473297"/>
                </a:lnTo>
                <a:lnTo>
                  <a:pt x="2673093" y="438912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C2325B33-F373-4B07-8A76-3E49B8363121}"/>
              </a:ext>
            </a:extLst>
          </p:cNvPr>
          <p:cNvSpPr txBox="1"/>
          <p:nvPr/>
        </p:nvSpPr>
        <p:spPr>
          <a:xfrm>
            <a:off x="2812815" y="4533425"/>
            <a:ext cx="1311088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22" dirty="0">
                <a:solidFill>
                  <a:srgbClr val="FFFFFF"/>
                </a:solidFill>
                <a:latin typeface="Microsoft Sans Serif"/>
                <a:cs typeface="Microsoft Sans Serif"/>
              </a:rPr>
              <a:t>OKVIRNI</a:t>
            </a:r>
            <a:r>
              <a:rPr sz="1634" spc="-6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25" name="object 19">
            <a:extLst>
              <a:ext uri="{FF2B5EF4-FFF2-40B4-BE49-F238E27FC236}">
                <a16:creationId xmlns:a16="http://schemas.microsoft.com/office/drawing/2014/main" id="{386218D9-2B97-4104-B9FF-735FEDA3A7C7}"/>
              </a:ext>
            </a:extLst>
          </p:cNvPr>
          <p:cNvSpPr/>
          <p:nvPr/>
        </p:nvSpPr>
        <p:spPr>
          <a:xfrm>
            <a:off x="6323644" y="5477180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4">
                <a:moveTo>
                  <a:pt x="2673096" y="438912"/>
                </a:moveTo>
                <a:lnTo>
                  <a:pt x="2673096" y="88392"/>
                </a:lnTo>
                <a:lnTo>
                  <a:pt x="2666142" y="54006"/>
                </a:lnTo>
                <a:lnTo>
                  <a:pt x="2647188" y="25908"/>
                </a:lnTo>
                <a:lnTo>
                  <a:pt x="2619089" y="6953"/>
                </a:lnTo>
                <a:lnTo>
                  <a:pt x="2584704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38912"/>
                </a:lnTo>
                <a:lnTo>
                  <a:pt x="6953" y="473297"/>
                </a:lnTo>
                <a:lnTo>
                  <a:pt x="25908" y="501396"/>
                </a:lnTo>
                <a:lnTo>
                  <a:pt x="54006" y="520350"/>
                </a:lnTo>
                <a:lnTo>
                  <a:pt x="88392" y="527304"/>
                </a:lnTo>
                <a:lnTo>
                  <a:pt x="2584704" y="527304"/>
                </a:lnTo>
                <a:lnTo>
                  <a:pt x="2619089" y="520350"/>
                </a:lnTo>
                <a:lnTo>
                  <a:pt x="2647188" y="501396"/>
                </a:lnTo>
                <a:lnTo>
                  <a:pt x="2666142" y="473297"/>
                </a:lnTo>
                <a:lnTo>
                  <a:pt x="2673096" y="438912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3EA0DF8E-412C-4EC2-BAB0-85F7EAA2F3FB}"/>
              </a:ext>
            </a:extLst>
          </p:cNvPr>
          <p:cNvSpPr txBox="1"/>
          <p:nvPr/>
        </p:nvSpPr>
        <p:spPr>
          <a:xfrm>
            <a:off x="6783769" y="5574918"/>
            <a:ext cx="1508760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41" dirty="0">
                <a:solidFill>
                  <a:srgbClr val="FFFFFF"/>
                </a:solidFill>
                <a:latin typeface="Microsoft Sans Serif"/>
                <a:cs typeface="Microsoft Sans Serif"/>
              </a:rPr>
              <a:t>OBRTNIČKI</a:t>
            </a:r>
            <a:r>
              <a:rPr sz="1634" spc="-7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</a:t>
            </a:r>
            <a:endParaRPr sz="1634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93449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2BC202FE-635E-4316-886A-2D01A12EB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387938"/>
              </p:ext>
            </p:extLst>
          </p:nvPr>
        </p:nvGraphicFramePr>
        <p:xfrm>
          <a:off x="672861" y="1026543"/>
          <a:ext cx="11283350" cy="455413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5632663">
                  <a:extLst>
                    <a:ext uri="{9D8B030D-6E8A-4147-A177-3AD203B41FA5}">
                      <a16:colId xmlns:a16="http://schemas.microsoft.com/office/drawing/2014/main" val="1431210076"/>
                    </a:ext>
                  </a:extLst>
                </a:gridCol>
                <a:gridCol w="2730714">
                  <a:extLst>
                    <a:ext uri="{9D8B030D-6E8A-4147-A177-3AD203B41FA5}">
                      <a16:colId xmlns:a16="http://schemas.microsoft.com/office/drawing/2014/main" val="82229199"/>
                    </a:ext>
                  </a:extLst>
                </a:gridCol>
                <a:gridCol w="2919973">
                  <a:extLst>
                    <a:ext uri="{9D8B030D-6E8A-4147-A177-3AD203B41FA5}">
                      <a16:colId xmlns:a16="http://schemas.microsoft.com/office/drawing/2014/main" val="2118013772"/>
                    </a:ext>
                  </a:extLst>
                </a:gridCol>
              </a:tblGrid>
              <a:tr h="205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 dirty="0">
                          <a:effectLst/>
                        </a:rPr>
                        <a:t>Tema</a:t>
                      </a:r>
                      <a:endParaRPr lang="hr-H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>
                          <a:effectLst/>
                        </a:rPr>
                        <a:t>Predavač/ moderator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>
                          <a:effectLst/>
                        </a:rPr>
                        <a:t>Termin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5484451"/>
                  </a:ext>
                </a:extLst>
              </a:tr>
              <a:tr h="1068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>
                          <a:effectLst/>
                        </a:rPr>
                        <a:t>Mogućnosti financiranja (HBOR, HAMAG, EIF, EU FOND, komercijalni krediti, Europskom planu oporavka i novom VFO ) 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dirty="0">
                          <a:effectLst/>
                        </a:rPr>
                        <a:t>Ivan </a:t>
                      </a:r>
                      <a:r>
                        <a:rPr lang="hr-HR" sz="1800" dirty="0" err="1">
                          <a:effectLst/>
                        </a:rPr>
                        <a:t>Radošić</a:t>
                      </a:r>
                      <a:endParaRPr lang="hr-H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03. studeni 2020. u 18 sati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7327333"/>
                  </a:ext>
                </a:extLst>
              </a:tr>
              <a:tr h="1068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 dirty="0">
                          <a:effectLst/>
                        </a:rPr>
                        <a:t>Porezni tretman on line prodaje; PDV tretman transakcija s EU (kupnja, prodaja dobara i usluga iz drugih članica)</a:t>
                      </a:r>
                      <a:endParaRPr lang="hr-H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dr.sc. Ivan Čevizović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dirty="0">
                          <a:effectLst/>
                        </a:rPr>
                        <a:t>10. studeni 2020. u 18 sati</a:t>
                      </a:r>
                      <a:endParaRPr lang="hr-H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9847120"/>
                  </a:ext>
                </a:extLst>
              </a:tr>
              <a:tr h="636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>
                          <a:effectLst/>
                        </a:rPr>
                        <a:t>Odnos dobiti i novčanog toka- što je bitno za upravljanje poslovanjem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dr.sc. Ivan Čevizović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17. studeni 2020. u 18 sati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9975078"/>
                  </a:ext>
                </a:extLst>
              </a:tr>
              <a:tr h="852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>
                          <a:effectLst/>
                        </a:rPr>
                        <a:t>CPV analiza (relativni troškovi za donošenje poslovnih odluka, proizvesti ili kupiti; prodati po posebnoj cijeni ili ne)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dr.sc. Ivan Čevizović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24. studeni 2020. u 18 sati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9334264"/>
                  </a:ext>
                </a:extLst>
              </a:tr>
              <a:tr h="636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b="1">
                          <a:effectLst/>
                        </a:rPr>
                        <a:t>Panel rasprava- administrativno rasterećenje poreznih obveznika 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>
                          <a:effectLst/>
                        </a:rPr>
                        <a:t>mr.sc. Sunčica Bajić</a:t>
                      </a:r>
                      <a:endParaRPr lang="hr-H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800" dirty="0">
                          <a:effectLst/>
                        </a:rPr>
                        <a:t>01.prosinac 2020. u 18 sati</a:t>
                      </a:r>
                      <a:endParaRPr lang="hr-H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087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146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E3ECACB7-7770-4B48-B7DF-19BC0AE1427C}"/>
              </a:ext>
            </a:extLst>
          </p:cNvPr>
          <p:cNvSpPr txBox="1">
            <a:spLocks/>
          </p:cNvSpPr>
          <p:nvPr/>
        </p:nvSpPr>
        <p:spPr>
          <a:xfrm>
            <a:off x="1763994" y="1145051"/>
            <a:ext cx="8057513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>
              <a:lnSpc>
                <a:spcPct val="100000"/>
              </a:lnSpc>
              <a:spcBef>
                <a:spcPts val="86"/>
              </a:spcBef>
            </a:pPr>
            <a:r>
              <a:rPr lang="hr-HR" spc="-17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Kratkoročno</a:t>
            </a:r>
            <a:r>
              <a:rPr lang="hr-HR" spc="-86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88240C19-920D-4FB9-93CF-24937242B510}"/>
              </a:ext>
            </a:extLst>
          </p:cNvPr>
          <p:cNvSpPr txBox="1"/>
          <p:nvPr/>
        </p:nvSpPr>
        <p:spPr>
          <a:xfrm>
            <a:off x="2370492" y="2130660"/>
            <a:ext cx="7451015" cy="2071754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hr-HR" sz="1089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89"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1044" dirty="0">
              <a:latin typeface="Times New Roman"/>
              <a:cs typeface="Times New Roman"/>
            </a:endParaRPr>
          </a:p>
          <a:p>
            <a:pPr marL="271450" marR="278365" indent="-260499" algn="just">
              <a:buClr>
                <a:srgbClr val="00AFD0"/>
              </a:buClr>
              <a:buSzPct val="118750"/>
              <a:buFont typeface="Arial"/>
              <a:buChar char="•"/>
              <a:tabLst>
                <a:tab pos="272026" algn="l"/>
              </a:tabLst>
            </a:pPr>
            <a:r>
              <a:rPr sz="1452" spc="-103" dirty="0">
                <a:latin typeface="Microsoft Sans Serif"/>
                <a:cs typeface="Microsoft Sans Serif"/>
              </a:rPr>
              <a:t>neophodno </a:t>
            </a:r>
            <a:r>
              <a:rPr sz="1452" spc="-73" dirty="0">
                <a:latin typeface="Microsoft Sans Serif"/>
                <a:cs typeface="Microsoft Sans Serif"/>
              </a:rPr>
              <a:t>je </a:t>
            </a:r>
            <a:r>
              <a:rPr sz="1452" spc="-103" dirty="0">
                <a:latin typeface="Microsoft Sans Serif"/>
                <a:cs typeface="Microsoft Sans Serif"/>
              </a:rPr>
              <a:t>poznavanje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86" dirty="0" err="1">
                <a:latin typeface="Microsoft Sans Serif"/>
                <a:cs typeface="Microsoft Sans Serif"/>
              </a:rPr>
              <a:t>razumijevanje</a:t>
            </a:r>
            <a:r>
              <a:rPr sz="1452" spc="-86" dirty="0">
                <a:latin typeface="Microsoft Sans Serif"/>
                <a:cs typeface="Microsoft Sans Serif"/>
              </a:rPr>
              <a:t> </a:t>
            </a:r>
            <a:r>
              <a:rPr sz="1452" spc="-59" dirty="0" err="1">
                <a:latin typeface="Microsoft Sans Serif"/>
                <a:cs typeface="Microsoft Sans Serif"/>
              </a:rPr>
              <a:t>djelatnosti</a:t>
            </a:r>
            <a:r>
              <a:rPr lang="hr-HR" sz="1452" spc="-59" dirty="0">
                <a:latin typeface="Microsoft Sans Serif"/>
                <a:cs typeface="Microsoft Sans Serif"/>
              </a:rPr>
              <a:t> </a:t>
            </a:r>
            <a:r>
              <a:rPr sz="1452" spc="-113" dirty="0">
                <a:latin typeface="Microsoft Sans Serif"/>
                <a:cs typeface="Microsoft Sans Serif"/>
              </a:rPr>
              <a:t>da </a:t>
            </a:r>
            <a:r>
              <a:rPr sz="1452" spc="-45" dirty="0">
                <a:latin typeface="Microsoft Sans Serif"/>
                <a:cs typeface="Microsoft Sans Serif"/>
              </a:rPr>
              <a:t>bi </a:t>
            </a:r>
            <a:r>
              <a:rPr sz="1452" spc="-68" dirty="0">
                <a:latin typeface="Microsoft Sans Serif"/>
                <a:cs typeface="Microsoft Sans Serif"/>
              </a:rPr>
              <a:t>razumjeli </a:t>
            </a:r>
            <a:r>
              <a:rPr sz="1452" spc="-82" dirty="0">
                <a:latin typeface="Microsoft Sans Serif"/>
                <a:cs typeface="Microsoft Sans Serif"/>
              </a:rPr>
              <a:t>koliko </a:t>
            </a:r>
            <a:r>
              <a:rPr sz="1452" spc="-50" dirty="0">
                <a:latin typeface="Microsoft Sans Serif"/>
                <a:cs typeface="Microsoft Sans Serif"/>
              </a:rPr>
              <a:t>obrtnih  </a:t>
            </a:r>
            <a:r>
              <a:rPr sz="1452" spc="-103" dirty="0">
                <a:latin typeface="Microsoft Sans Serif"/>
                <a:cs typeface="Microsoft Sans Serif"/>
              </a:rPr>
              <a:t>sredstava </a:t>
            </a:r>
            <a:r>
              <a:rPr sz="1452" spc="-73" dirty="0">
                <a:latin typeface="Microsoft Sans Serif"/>
                <a:cs typeface="Microsoft Sans Serif"/>
              </a:rPr>
              <a:t>je </a:t>
            </a:r>
            <a:r>
              <a:rPr sz="1452" spc="-86" dirty="0">
                <a:latin typeface="Microsoft Sans Serif"/>
                <a:cs typeface="Microsoft Sans Serif"/>
              </a:rPr>
              <a:t>potrebno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23" dirty="0">
                <a:latin typeface="Microsoft Sans Serif"/>
                <a:cs typeface="Microsoft Sans Serif"/>
              </a:rPr>
              <a:t>kada </a:t>
            </a:r>
            <a:r>
              <a:rPr sz="1452" spc="-127" dirty="0" err="1">
                <a:latin typeface="Microsoft Sans Serif"/>
                <a:cs typeface="Microsoft Sans Serif"/>
              </a:rPr>
              <a:t>su</a:t>
            </a:r>
            <a:r>
              <a:rPr sz="1452" spc="118" dirty="0">
                <a:latin typeface="Microsoft Sans Serif"/>
                <a:cs typeface="Microsoft Sans Serif"/>
              </a:rPr>
              <a:t> </a:t>
            </a:r>
            <a:r>
              <a:rPr sz="1452" spc="-86" dirty="0" err="1">
                <a:latin typeface="Microsoft Sans Serif"/>
                <a:cs typeface="Microsoft Sans Serif"/>
              </a:rPr>
              <a:t>potrebna</a:t>
            </a:r>
            <a:endParaRPr sz="1498" dirty="0">
              <a:latin typeface="Times New Roman"/>
              <a:cs typeface="Times New Roman"/>
            </a:endParaRPr>
          </a:p>
          <a:p>
            <a:pPr marL="271450" marR="277789" indent="-260499" algn="just">
              <a:spcBef>
                <a:spcPts val="5"/>
              </a:spcBef>
              <a:buClr>
                <a:srgbClr val="00AFD0"/>
              </a:buClr>
              <a:buSzPct val="118750"/>
              <a:buFont typeface="Arial"/>
              <a:buChar char="•"/>
              <a:tabLst>
                <a:tab pos="272026" algn="l"/>
              </a:tabLst>
            </a:pPr>
            <a:r>
              <a:rPr sz="1452" spc="-82" dirty="0">
                <a:latin typeface="Microsoft Sans Serif"/>
                <a:cs typeface="Microsoft Sans Serif"/>
              </a:rPr>
              <a:t>procjenjuje </a:t>
            </a:r>
            <a:r>
              <a:rPr sz="1452" spc="-150" dirty="0">
                <a:latin typeface="Microsoft Sans Serif"/>
                <a:cs typeface="Microsoft Sans Serif"/>
              </a:rPr>
              <a:t>se </a:t>
            </a:r>
            <a:r>
              <a:rPr sz="1452" spc="-68" dirty="0">
                <a:latin typeface="Microsoft Sans Serif"/>
                <a:cs typeface="Microsoft Sans Serif"/>
              </a:rPr>
              <a:t>rizik </a:t>
            </a:r>
            <a:r>
              <a:rPr sz="1452" spc="-91" dirty="0">
                <a:latin typeface="Microsoft Sans Serif"/>
                <a:cs typeface="Microsoft Sans Serif"/>
              </a:rPr>
              <a:t>posla </a:t>
            </a:r>
            <a:r>
              <a:rPr sz="1452" spc="-64" dirty="0">
                <a:latin typeface="Microsoft Sans Serif"/>
                <a:cs typeface="Microsoft Sans Serif"/>
              </a:rPr>
              <a:t>kojim </a:t>
            </a:r>
            <a:r>
              <a:rPr sz="1452" spc="-154" dirty="0">
                <a:latin typeface="Microsoft Sans Serif"/>
                <a:cs typeface="Microsoft Sans Serif"/>
              </a:rPr>
              <a:t>se </a:t>
            </a:r>
            <a:r>
              <a:rPr lang="hr-HR" sz="1452" spc="-41" dirty="0">
                <a:latin typeface="Microsoft Sans Serif"/>
                <a:cs typeface="Microsoft Sans Serif"/>
              </a:rPr>
              <a:t>poduzetnik</a:t>
            </a:r>
            <a:r>
              <a:rPr sz="1452" spc="-41" dirty="0">
                <a:latin typeface="Microsoft Sans Serif"/>
                <a:cs typeface="Microsoft Sans Serif"/>
              </a:rPr>
              <a:t> </a:t>
            </a:r>
            <a:r>
              <a:rPr sz="1452" spc="-86" dirty="0">
                <a:latin typeface="Microsoft Sans Serif"/>
                <a:cs typeface="Microsoft Sans Serif"/>
              </a:rPr>
              <a:t>bavi </a:t>
            </a:r>
            <a:r>
              <a:rPr sz="1452" spc="9" dirty="0">
                <a:latin typeface="Microsoft Sans Serif"/>
                <a:cs typeface="Microsoft Sans Serif"/>
              </a:rPr>
              <a:t>ili </a:t>
            </a:r>
            <a:r>
              <a:rPr sz="1452" spc="-100" dirty="0">
                <a:latin typeface="Microsoft Sans Serif"/>
                <a:cs typeface="Microsoft Sans Serif"/>
              </a:rPr>
              <a:t>u </a:t>
            </a:r>
            <a:r>
              <a:rPr sz="1452" spc="-59" dirty="0">
                <a:latin typeface="Microsoft Sans Serif"/>
                <a:cs typeface="Microsoft Sans Serif"/>
              </a:rPr>
              <a:t>koji </a:t>
            </a:r>
            <a:r>
              <a:rPr sz="1452" spc="-82" dirty="0">
                <a:latin typeface="Microsoft Sans Serif"/>
                <a:cs typeface="Microsoft Sans Serif"/>
              </a:rPr>
              <a:t>ulazi, </a:t>
            </a:r>
            <a:r>
              <a:rPr sz="1452" spc="-103" dirty="0" err="1">
                <a:latin typeface="Microsoft Sans Serif"/>
                <a:cs typeface="Microsoft Sans Serif"/>
              </a:rPr>
              <a:t>sposobnost</a:t>
            </a:r>
            <a:r>
              <a:rPr sz="1452" spc="-103" dirty="0">
                <a:latin typeface="Microsoft Sans Serif"/>
                <a:cs typeface="Microsoft Sans Serif"/>
              </a:rPr>
              <a:t> </a:t>
            </a:r>
            <a:r>
              <a:rPr sz="1452" spc="-123" dirty="0">
                <a:latin typeface="Microsoft Sans Serif"/>
                <a:cs typeface="Microsoft Sans Serif"/>
              </a:rPr>
              <a:t>da</a:t>
            </a:r>
            <a:r>
              <a:rPr lang="hr-HR" sz="1452" spc="-123" dirty="0">
                <a:latin typeface="Microsoft Sans Serif"/>
                <a:cs typeface="Microsoft Sans Serif"/>
              </a:rPr>
              <a:t> se</a:t>
            </a:r>
            <a:r>
              <a:rPr sz="1452" spc="-123" dirty="0">
                <a:latin typeface="Microsoft Sans Serif"/>
                <a:cs typeface="Microsoft Sans Serif"/>
              </a:rPr>
              <a:t> </a:t>
            </a:r>
            <a:r>
              <a:rPr sz="1452" spc="-103" dirty="0">
                <a:latin typeface="Microsoft Sans Serif"/>
                <a:cs typeface="Microsoft Sans Serif"/>
              </a:rPr>
              <a:t>uspješno  </a:t>
            </a:r>
            <a:r>
              <a:rPr sz="1452" spc="-82" dirty="0">
                <a:latin typeface="Microsoft Sans Serif"/>
                <a:cs typeface="Microsoft Sans Serif"/>
              </a:rPr>
              <a:t>odradi </a:t>
            </a:r>
            <a:r>
              <a:rPr sz="1452" spc="-127" dirty="0">
                <a:latin typeface="Microsoft Sans Serif"/>
                <a:cs typeface="Microsoft Sans Serif"/>
              </a:rPr>
              <a:t>posao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68" dirty="0">
                <a:latin typeface="Microsoft Sans Serif"/>
                <a:cs typeface="Microsoft Sans Serif"/>
              </a:rPr>
              <a:t>rizik </a:t>
            </a:r>
            <a:r>
              <a:rPr sz="1452" spc="-82" dirty="0">
                <a:latin typeface="Microsoft Sans Serif"/>
                <a:cs typeface="Microsoft Sans Serif"/>
              </a:rPr>
              <a:t>kupca/</a:t>
            </a:r>
            <a:r>
              <a:rPr sz="1452" spc="-191" dirty="0">
                <a:latin typeface="Microsoft Sans Serif"/>
                <a:cs typeface="Microsoft Sans Serif"/>
              </a:rPr>
              <a:t> </a:t>
            </a:r>
            <a:r>
              <a:rPr sz="1452" spc="-68" dirty="0" err="1">
                <a:latin typeface="Microsoft Sans Serif"/>
                <a:cs typeface="Microsoft Sans Serif"/>
              </a:rPr>
              <a:t>naručitelja</a:t>
            </a:r>
            <a:endParaRPr sz="1498" dirty="0">
              <a:latin typeface="Times New Roman"/>
              <a:cs typeface="Times New Roman"/>
            </a:endParaRPr>
          </a:p>
          <a:p>
            <a:pPr marL="271450" marR="276060" indent="-260499" algn="just">
              <a:buClr>
                <a:srgbClr val="00AFD0"/>
              </a:buClr>
              <a:buSzPct val="118750"/>
              <a:buFont typeface="Arial"/>
              <a:buChar char="•"/>
              <a:tabLst>
                <a:tab pos="272026" algn="l"/>
              </a:tabLst>
            </a:pPr>
            <a:r>
              <a:rPr lang="hr-HR" sz="1452" spc="-91" dirty="0">
                <a:latin typeface="Microsoft Sans Serif"/>
                <a:cs typeface="Microsoft Sans Serif"/>
              </a:rPr>
              <a:t>u</a:t>
            </a:r>
            <a:r>
              <a:rPr sz="1452" spc="-91" dirty="0" err="1">
                <a:latin typeface="Microsoft Sans Serif"/>
                <a:cs typeface="Microsoft Sans Serif"/>
              </a:rPr>
              <a:t>skla</a:t>
            </a:r>
            <a:r>
              <a:rPr lang="hr-HR" sz="1452" spc="-91" dirty="0" err="1">
                <a:latin typeface="Microsoft Sans Serif"/>
                <a:cs typeface="Microsoft Sans Serif"/>
              </a:rPr>
              <a:t>diti</a:t>
            </a:r>
            <a:r>
              <a:rPr lang="hr-HR" sz="1452" spc="-91" dirty="0">
                <a:latin typeface="Microsoft Sans Serif"/>
                <a:cs typeface="Microsoft Sans Serif"/>
              </a:rPr>
              <a:t> </a:t>
            </a:r>
            <a:r>
              <a:rPr sz="1452" spc="-86" dirty="0" err="1">
                <a:latin typeface="Microsoft Sans Serif"/>
                <a:cs typeface="Microsoft Sans Serif"/>
              </a:rPr>
              <a:t>stvarne</a:t>
            </a:r>
            <a:r>
              <a:rPr sz="1452" spc="-86" dirty="0">
                <a:latin typeface="Microsoft Sans Serif"/>
                <a:cs typeface="Microsoft Sans Serif"/>
              </a:rPr>
              <a:t> </a:t>
            </a:r>
            <a:r>
              <a:rPr sz="1452" spc="-86" dirty="0" err="1">
                <a:latin typeface="Microsoft Sans Serif"/>
                <a:cs typeface="Microsoft Sans Serif"/>
              </a:rPr>
              <a:t>potrebe</a:t>
            </a:r>
            <a:r>
              <a:rPr sz="1452" spc="-86" dirty="0">
                <a:latin typeface="Microsoft Sans Serif"/>
                <a:cs typeface="Microsoft Sans Serif"/>
              </a:rPr>
              <a:t> </a:t>
            </a:r>
            <a:r>
              <a:rPr sz="1452" spc="-141" dirty="0" err="1">
                <a:latin typeface="Microsoft Sans Serif"/>
                <a:cs typeface="Microsoft Sans Serif"/>
              </a:rPr>
              <a:t>sa</a:t>
            </a:r>
            <a:r>
              <a:rPr sz="1452" spc="-141" dirty="0">
                <a:latin typeface="Microsoft Sans Serif"/>
                <a:cs typeface="Microsoft Sans Serif"/>
              </a:rPr>
              <a:t> </a:t>
            </a:r>
            <a:r>
              <a:rPr sz="1452" spc="-68" dirty="0">
                <a:latin typeface="Microsoft Sans Serif"/>
                <a:cs typeface="Microsoft Sans Serif"/>
              </a:rPr>
              <a:t>kreditom </a:t>
            </a:r>
            <a:r>
              <a:rPr sz="1452" spc="-109" dirty="0">
                <a:latin typeface="Microsoft Sans Serif"/>
                <a:cs typeface="Microsoft Sans Serif"/>
              </a:rPr>
              <a:t>na </a:t>
            </a:r>
            <a:r>
              <a:rPr sz="1452" spc="-86" dirty="0" err="1">
                <a:latin typeface="Microsoft Sans Serif"/>
                <a:cs typeface="Microsoft Sans Serif"/>
              </a:rPr>
              <a:t>način</a:t>
            </a:r>
            <a:r>
              <a:rPr sz="1452" spc="-86" dirty="0">
                <a:latin typeface="Microsoft Sans Serif"/>
                <a:cs typeface="Microsoft Sans Serif"/>
              </a:rPr>
              <a:t> </a:t>
            </a:r>
            <a:r>
              <a:rPr sz="1452" spc="-113" dirty="0">
                <a:latin typeface="Microsoft Sans Serif"/>
                <a:cs typeface="Microsoft Sans Serif"/>
              </a:rPr>
              <a:t>da</a:t>
            </a:r>
            <a:r>
              <a:rPr lang="hr-HR" sz="1452" spc="-113" dirty="0">
                <a:latin typeface="Microsoft Sans Serif"/>
                <a:cs typeface="Microsoft Sans Serif"/>
              </a:rPr>
              <a:t> se</a:t>
            </a:r>
            <a:r>
              <a:rPr sz="1452" spc="-113" dirty="0">
                <a:latin typeface="Microsoft Sans Serif"/>
                <a:cs typeface="Microsoft Sans Serif"/>
              </a:rPr>
              <a:t> </a:t>
            </a:r>
            <a:r>
              <a:rPr sz="1452" spc="-73" dirty="0" err="1">
                <a:latin typeface="Microsoft Sans Serif"/>
                <a:cs typeface="Microsoft Sans Serif"/>
              </a:rPr>
              <a:t>financira</a:t>
            </a:r>
            <a:r>
              <a:rPr lang="hr-HR" sz="1452" spc="-73" dirty="0">
                <a:latin typeface="Microsoft Sans Serif"/>
                <a:cs typeface="Microsoft Sans Serif"/>
              </a:rPr>
              <a:t>ju</a:t>
            </a:r>
            <a:r>
              <a:rPr sz="1452" spc="-73" dirty="0">
                <a:latin typeface="Microsoft Sans Serif"/>
                <a:cs typeface="Microsoft Sans Serif"/>
              </a:rPr>
              <a:t> </a:t>
            </a:r>
            <a:r>
              <a:rPr sz="1452" spc="-95" dirty="0" err="1">
                <a:latin typeface="Microsoft Sans Serif"/>
                <a:cs typeface="Microsoft Sans Serif"/>
              </a:rPr>
              <a:t>pojedinačn</a:t>
            </a:r>
            <a:r>
              <a:rPr lang="hr-HR" sz="1452" spc="-95" dirty="0">
                <a:latin typeface="Microsoft Sans Serif"/>
                <a:cs typeface="Microsoft Sans Serif"/>
              </a:rPr>
              <a:t>i</a:t>
            </a:r>
            <a:r>
              <a:rPr sz="1452" spc="-95" dirty="0">
                <a:latin typeface="Microsoft Sans Serif"/>
                <a:cs typeface="Microsoft Sans Serif"/>
              </a:rPr>
              <a:t> </a:t>
            </a:r>
            <a:r>
              <a:rPr sz="1452" spc="-77" dirty="0" err="1">
                <a:latin typeface="Microsoft Sans Serif"/>
                <a:cs typeface="Microsoft Sans Serif"/>
              </a:rPr>
              <a:t>poslov</a:t>
            </a:r>
            <a:r>
              <a:rPr lang="hr-HR" sz="1452" spc="-77" dirty="0">
                <a:latin typeface="Microsoft Sans Serif"/>
                <a:cs typeface="Microsoft Sans Serif"/>
              </a:rPr>
              <a:t>i</a:t>
            </a:r>
            <a:r>
              <a:rPr sz="1452" spc="-77" dirty="0">
                <a:latin typeface="Microsoft Sans Serif"/>
                <a:cs typeface="Microsoft Sans Serif"/>
              </a:rPr>
              <a:t>/</a:t>
            </a:r>
            <a:r>
              <a:rPr sz="1452" spc="-91" dirty="0" err="1">
                <a:latin typeface="Microsoft Sans Serif"/>
                <a:cs typeface="Microsoft Sans Serif"/>
              </a:rPr>
              <a:t>ciklus</a:t>
            </a:r>
            <a:r>
              <a:rPr lang="hr-HR" sz="1452" spc="-91" dirty="0">
                <a:latin typeface="Microsoft Sans Serif"/>
                <a:cs typeface="Microsoft Sans Serif"/>
              </a:rPr>
              <a:t>i</a:t>
            </a:r>
            <a:endParaRPr sz="1498" dirty="0">
              <a:latin typeface="Times New Roman"/>
              <a:cs typeface="Times New Roman"/>
            </a:endParaRPr>
          </a:p>
          <a:p>
            <a:pPr marL="271450" marR="276636" indent="-260499" algn="just">
              <a:spcBef>
                <a:spcPts val="5"/>
              </a:spcBef>
              <a:buClr>
                <a:srgbClr val="00AFD0"/>
              </a:buClr>
              <a:buSzPct val="118750"/>
              <a:buFont typeface="Arial"/>
              <a:buChar char="•"/>
              <a:tabLst>
                <a:tab pos="272026" algn="l"/>
              </a:tabLst>
            </a:pPr>
            <a:r>
              <a:rPr sz="1452" spc="-82" dirty="0">
                <a:latin typeface="Microsoft Sans Serif"/>
                <a:cs typeface="Microsoft Sans Serif"/>
              </a:rPr>
              <a:t>potrebno </a:t>
            </a:r>
            <a:r>
              <a:rPr sz="1452" spc="-73" dirty="0">
                <a:latin typeface="Microsoft Sans Serif"/>
                <a:cs typeface="Microsoft Sans Serif"/>
              </a:rPr>
              <a:t>je </a:t>
            </a:r>
            <a:r>
              <a:rPr sz="1452" spc="-77" dirty="0">
                <a:latin typeface="Microsoft Sans Serif"/>
                <a:cs typeface="Microsoft Sans Serif"/>
              </a:rPr>
              <a:t>provesti </a:t>
            </a:r>
            <a:r>
              <a:rPr sz="1452" spc="-64" dirty="0">
                <a:latin typeface="Microsoft Sans Serif"/>
                <a:cs typeface="Microsoft Sans Serif"/>
              </a:rPr>
              <a:t>detaljnu  </a:t>
            </a:r>
            <a:r>
              <a:rPr sz="1452" spc="-86" dirty="0" err="1">
                <a:latin typeface="Microsoft Sans Serif"/>
                <a:cs typeface="Microsoft Sans Serif"/>
              </a:rPr>
              <a:t>analizu</a:t>
            </a:r>
            <a:r>
              <a:rPr sz="1452" spc="213" dirty="0">
                <a:latin typeface="Microsoft Sans Serif"/>
                <a:cs typeface="Microsoft Sans Serif"/>
              </a:rPr>
              <a:t> </a:t>
            </a:r>
            <a:r>
              <a:rPr sz="1452" spc="-91" dirty="0" err="1">
                <a:latin typeface="Microsoft Sans Serif"/>
                <a:cs typeface="Microsoft Sans Serif"/>
              </a:rPr>
              <a:t>poslovanja</a:t>
            </a:r>
            <a:r>
              <a:rPr lang="hr-HR" sz="1452" spc="-91" dirty="0">
                <a:latin typeface="Microsoft Sans Serif"/>
                <a:cs typeface="Microsoft Sans Serif"/>
              </a:rPr>
              <a:t> </a:t>
            </a:r>
            <a:r>
              <a:rPr sz="1452" spc="-127" dirty="0" err="1">
                <a:latin typeface="Microsoft Sans Serif"/>
                <a:cs typeface="Microsoft Sans Serif"/>
              </a:rPr>
              <a:t>kako</a:t>
            </a:r>
            <a:r>
              <a:rPr sz="1452" spc="-127" dirty="0">
                <a:latin typeface="Microsoft Sans Serif"/>
                <a:cs typeface="Microsoft Sans Serif"/>
              </a:rPr>
              <a:t> </a:t>
            </a:r>
            <a:r>
              <a:rPr sz="1452" spc="-45" dirty="0">
                <a:latin typeface="Microsoft Sans Serif"/>
                <a:cs typeface="Microsoft Sans Serif"/>
              </a:rPr>
              <a:t>bi </a:t>
            </a:r>
            <a:r>
              <a:rPr sz="1452" spc="-50" dirty="0">
                <a:latin typeface="Microsoft Sans Serif"/>
                <a:cs typeface="Microsoft Sans Serif"/>
              </a:rPr>
              <a:t>smanjili </a:t>
            </a:r>
            <a:r>
              <a:rPr sz="1452" spc="-68" dirty="0">
                <a:latin typeface="Microsoft Sans Serif"/>
                <a:cs typeface="Microsoft Sans Serif"/>
              </a:rPr>
              <a:t>rizik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03" dirty="0">
                <a:latin typeface="Microsoft Sans Serif"/>
                <a:cs typeface="Microsoft Sans Serif"/>
              </a:rPr>
              <a:t>lakše  </a:t>
            </a:r>
            <a:r>
              <a:rPr sz="1452" spc="-41" dirty="0">
                <a:latin typeface="Microsoft Sans Serif"/>
                <a:cs typeface="Microsoft Sans Serif"/>
              </a:rPr>
              <a:t>identificirali </a:t>
            </a:r>
            <a:r>
              <a:rPr sz="1452" spc="-127" dirty="0">
                <a:latin typeface="Microsoft Sans Serif"/>
                <a:cs typeface="Microsoft Sans Serif"/>
              </a:rPr>
              <a:t>znakove </a:t>
            </a:r>
            <a:r>
              <a:rPr sz="1452" spc="-103" dirty="0">
                <a:latin typeface="Microsoft Sans Serif"/>
                <a:cs typeface="Microsoft Sans Serif"/>
              </a:rPr>
              <a:t>upozorenja </a:t>
            </a:r>
            <a:r>
              <a:rPr sz="1452" spc="-100" dirty="0">
                <a:latin typeface="Microsoft Sans Serif"/>
                <a:cs typeface="Microsoft Sans Serif"/>
              </a:rPr>
              <a:t>u </a:t>
            </a:r>
            <a:r>
              <a:rPr sz="1452" spc="-91" dirty="0" err="1">
                <a:latin typeface="Microsoft Sans Serif"/>
                <a:cs typeface="Microsoft Sans Serif"/>
              </a:rPr>
              <a:t>poslovanju</a:t>
            </a:r>
            <a:r>
              <a:rPr sz="1452" spc="-45" dirty="0">
                <a:latin typeface="Microsoft Sans Serif"/>
                <a:cs typeface="Microsoft Sans Serif"/>
              </a:rPr>
              <a:t> </a:t>
            </a:r>
            <a:endParaRPr sz="1498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6776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58231EFE-53EE-4055-81F6-85A8A6AC3EE4}"/>
              </a:ext>
            </a:extLst>
          </p:cNvPr>
          <p:cNvSpPr txBox="1">
            <a:spLocks/>
          </p:cNvSpPr>
          <p:nvPr/>
        </p:nvSpPr>
        <p:spPr>
          <a:xfrm>
            <a:off x="2180721" y="429433"/>
            <a:ext cx="7953179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20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Dugoročno</a:t>
            </a:r>
            <a:r>
              <a:rPr lang="hr-HR" spc="-9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470164AF-83D6-414B-9A56-06F389C74ABB}"/>
              </a:ext>
            </a:extLst>
          </p:cNvPr>
          <p:cNvSpPr/>
          <p:nvPr/>
        </p:nvSpPr>
        <p:spPr>
          <a:xfrm>
            <a:off x="3251721" y="1560167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6" y="438912"/>
                </a:moveTo>
                <a:lnTo>
                  <a:pt x="2673096" y="88392"/>
                </a:lnTo>
                <a:lnTo>
                  <a:pt x="2666166" y="54006"/>
                </a:lnTo>
                <a:lnTo>
                  <a:pt x="2647378" y="25908"/>
                </a:lnTo>
                <a:lnTo>
                  <a:pt x="2619732" y="6953"/>
                </a:lnTo>
                <a:lnTo>
                  <a:pt x="2586228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38912"/>
                </a:lnTo>
                <a:lnTo>
                  <a:pt x="6953" y="473297"/>
                </a:lnTo>
                <a:lnTo>
                  <a:pt x="25908" y="501396"/>
                </a:lnTo>
                <a:lnTo>
                  <a:pt x="54006" y="520350"/>
                </a:lnTo>
                <a:lnTo>
                  <a:pt x="88392" y="527304"/>
                </a:lnTo>
                <a:lnTo>
                  <a:pt x="2586228" y="527304"/>
                </a:lnTo>
                <a:lnTo>
                  <a:pt x="2619732" y="520350"/>
                </a:lnTo>
                <a:lnTo>
                  <a:pt x="2647378" y="501396"/>
                </a:lnTo>
                <a:lnTo>
                  <a:pt x="2666166" y="473297"/>
                </a:lnTo>
                <a:lnTo>
                  <a:pt x="2673096" y="438912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3A8EB23E-7726-4D16-A328-FD342F466682}"/>
              </a:ext>
            </a:extLst>
          </p:cNvPr>
          <p:cNvSpPr txBox="1"/>
          <p:nvPr/>
        </p:nvSpPr>
        <p:spPr>
          <a:xfrm>
            <a:off x="3577683" y="1657906"/>
            <a:ext cx="1776164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31" dirty="0">
                <a:solidFill>
                  <a:srgbClr val="FFFFFF"/>
                </a:solidFill>
                <a:latin typeface="Microsoft Sans Serif"/>
                <a:cs typeface="Microsoft Sans Serif"/>
              </a:rPr>
              <a:t>INVESTICIJSKI</a:t>
            </a:r>
            <a:r>
              <a:rPr sz="1634" spc="-5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27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KREDITI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15DD5F4-8F69-49F8-B9A9-DCE27DCF5C08}"/>
              </a:ext>
            </a:extLst>
          </p:cNvPr>
          <p:cNvSpPr/>
          <p:nvPr/>
        </p:nvSpPr>
        <p:spPr>
          <a:xfrm>
            <a:off x="2117560" y="3416322"/>
            <a:ext cx="2425081" cy="480060"/>
          </a:xfrm>
          <a:custGeom>
            <a:avLst/>
            <a:gdLst/>
            <a:ahLst/>
            <a:cxnLst/>
            <a:rect l="l" t="t" r="r" b="b"/>
            <a:pathLst>
              <a:path w="2672079" h="528954">
                <a:moveTo>
                  <a:pt x="2671569" y="440436"/>
                </a:moveTo>
                <a:lnTo>
                  <a:pt x="2671569" y="88392"/>
                </a:lnTo>
                <a:lnTo>
                  <a:pt x="2664853" y="54006"/>
                </a:lnTo>
                <a:lnTo>
                  <a:pt x="2646423" y="25908"/>
                </a:lnTo>
                <a:lnTo>
                  <a:pt x="2618848" y="6953"/>
                </a:lnTo>
                <a:lnTo>
                  <a:pt x="2584701" y="0"/>
                </a:lnTo>
                <a:lnTo>
                  <a:pt x="86868" y="0"/>
                </a:lnTo>
                <a:lnTo>
                  <a:pt x="52720" y="6953"/>
                </a:lnTo>
                <a:lnTo>
                  <a:pt x="25146" y="25908"/>
                </a:lnTo>
                <a:lnTo>
                  <a:pt x="6715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715" y="474821"/>
                </a:lnTo>
                <a:lnTo>
                  <a:pt x="25146" y="502920"/>
                </a:lnTo>
                <a:lnTo>
                  <a:pt x="52720" y="521874"/>
                </a:lnTo>
                <a:lnTo>
                  <a:pt x="86868" y="528828"/>
                </a:lnTo>
                <a:lnTo>
                  <a:pt x="2584701" y="528828"/>
                </a:lnTo>
                <a:lnTo>
                  <a:pt x="2618848" y="521874"/>
                </a:lnTo>
                <a:lnTo>
                  <a:pt x="2646423" y="502920"/>
                </a:lnTo>
                <a:lnTo>
                  <a:pt x="2664853" y="474821"/>
                </a:lnTo>
                <a:lnTo>
                  <a:pt x="2671569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77C19BA2-6C80-4A20-8DC8-25EB6A8C71E8}"/>
              </a:ext>
            </a:extLst>
          </p:cNvPr>
          <p:cNvSpPr txBox="1"/>
          <p:nvPr/>
        </p:nvSpPr>
        <p:spPr>
          <a:xfrm>
            <a:off x="2467034" y="3515444"/>
            <a:ext cx="1726026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41" dirty="0">
                <a:solidFill>
                  <a:srgbClr val="FFFFFF"/>
                </a:solidFill>
                <a:latin typeface="Microsoft Sans Serif"/>
                <a:cs typeface="Microsoft Sans Serif"/>
              </a:rPr>
              <a:t>HIPOTEKARNI</a:t>
            </a:r>
            <a:r>
              <a:rPr sz="1634" spc="-7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23F13315-AB9E-40B7-8D67-32E00E340CAC}"/>
              </a:ext>
            </a:extLst>
          </p:cNvPr>
          <p:cNvSpPr/>
          <p:nvPr/>
        </p:nvSpPr>
        <p:spPr>
          <a:xfrm>
            <a:off x="7128623" y="4420472"/>
            <a:ext cx="2798525" cy="478907"/>
          </a:xfrm>
          <a:custGeom>
            <a:avLst/>
            <a:gdLst/>
            <a:ahLst/>
            <a:cxnLst/>
            <a:rect l="l" t="t" r="r" b="b"/>
            <a:pathLst>
              <a:path w="3083559" h="527685">
                <a:moveTo>
                  <a:pt x="3083052" y="440436"/>
                </a:moveTo>
                <a:lnTo>
                  <a:pt x="3083052" y="88392"/>
                </a:lnTo>
                <a:lnTo>
                  <a:pt x="3076098" y="54006"/>
                </a:lnTo>
                <a:lnTo>
                  <a:pt x="3057144" y="25908"/>
                </a:lnTo>
                <a:lnTo>
                  <a:pt x="3029045" y="6953"/>
                </a:lnTo>
                <a:lnTo>
                  <a:pt x="2994660" y="0"/>
                </a:lnTo>
                <a:lnTo>
                  <a:pt x="86868" y="0"/>
                </a:lnTo>
                <a:lnTo>
                  <a:pt x="52720" y="6953"/>
                </a:lnTo>
                <a:lnTo>
                  <a:pt x="25146" y="25908"/>
                </a:lnTo>
                <a:lnTo>
                  <a:pt x="6715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715" y="474583"/>
                </a:lnTo>
                <a:lnTo>
                  <a:pt x="25146" y="502158"/>
                </a:lnTo>
                <a:lnTo>
                  <a:pt x="52720" y="520588"/>
                </a:lnTo>
                <a:lnTo>
                  <a:pt x="86868" y="527304"/>
                </a:lnTo>
                <a:lnTo>
                  <a:pt x="2994660" y="527304"/>
                </a:lnTo>
                <a:lnTo>
                  <a:pt x="3029045" y="520588"/>
                </a:lnTo>
                <a:lnTo>
                  <a:pt x="3057144" y="502158"/>
                </a:lnTo>
                <a:lnTo>
                  <a:pt x="3076098" y="474583"/>
                </a:lnTo>
                <a:lnTo>
                  <a:pt x="3083052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403E31BC-8816-44FC-A12C-C51827EF958F}"/>
              </a:ext>
            </a:extLst>
          </p:cNvPr>
          <p:cNvSpPr txBox="1"/>
          <p:nvPr/>
        </p:nvSpPr>
        <p:spPr>
          <a:xfrm>
            <a:off x="7280311" y="4395112"/>
            <a:ext cx="2493085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722136" marR="4611" indent="-711186">
              <a:spcBef>
                <a:spcPts val="91"/>
              </a:spcBef>
            </a:pP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 </a:t>
            </a: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ZA </a:t>
            </a:r>
            <a:r>
              <a:rPr sz="1634" spc="-277" dirty="0">
                <a:solidFill>
                  <a:srgbClr val="FFFFFF"/>
                </a:solidFill>
                <a:latin typeface="Microsoft Sans Serif"/>
                <a:cs typeface="Microsoft Sans Serif"/>
              </a:rPr>
              <a:t>RAZVOJ </a:t>
            </a:r>
            <a:r>
              <a:rPr lang="hr-HR" sz="1634" spc="-277" dirty="0">
                <a:solidFill>
                  <a:srgbClr val="FFFFFF"/>
                </a:solidFill>
                <a:latin typeface="Microsoft Sans Serif"/>
                <a:cs typeface="Microsoft Sans Serif"/>
              </a:rPr>
              <a:t> 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TURISTIČKE  </a:t>
            </a:r>
            <a:r>
              <a:rPr sz="1634" spc="-259" dirty="0">
                <a:solidFill>
                  <a:srgbClr val="FFFFFF"/>
                </a:solidFill>
                <a:latin typeface="Microsoft Sans Serif"/>
                <a:cs typeface="Microsoft Sans Serif"/>
              </a:rPr>
              <a:t>DJELATNOSTI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58A72EE6-DB0D-4402-8C3B-13EDF27F98AC}"/>
              </a:ext>
            </a:extLst>
          </p:cNvPr>
          <p:cNvSpPr/>
          <p:nvPr/>
        </p:nvSpPr>
        <p:spPr>
          <a:xfrm>
            <a:off x="6377586" y="5293224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6" y="440436"/>
                </a:moveTo>
                <a:lnTo>
                  <a:pt x="2673096" y="88392"/>
                </a:lnTo>
                <a:lnTo>
                  <a:pt x="2666166" y="54006"/>
                </a:lnTo>
                <a:lnTo>
                  <a:pt x="2647378" y="25908"/>
                </a:lnTo>
                <a:lnTo>
                  <a:pt x="2619732" y="6953"/>
                </a:lnTo>
                <a:lnTo>
                  <a:pt x="2586228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953" y="474583"/>
                </a:lnTo>
                <a:lnTo>
                  <a:pt x="25908" y="502158"/>
                </a:lnTo>
                <a:lnTo>
                  <a:pt x="54006" y="520588"/>
                </a:lnTo>
                <a:lnTo>
                  <a:pt x="88392" y="527304"/>
                </a:lnTo>
                <a:lnTo>
                  <a:pt x="2586228" y="527304"/>
                </a:lnTo>
                <a:lnTo>
                  <a:pt x="2619732" y="520588"/>
                </a:lnTo>
                <a:lnTo>
                  <a:pt x="2647378" y="502158"/>
                </a:lnTo>
                <a:lnTo>
                  <a:pt x="2666166" y="474583"/>
                </a:lnTo>
                <a:lnTo>
                  <a:pt x="2673096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8AF51020-34D3-4116-BB3A-A248F22036E3}"/>
              </a:ext>
            </a:extLst>
          </p:cNvPr>
          <p:cNvSpPr txBox="1"/>
          <p:nvPr/>
        </p:nvSpPr>
        <p:spPr>
          <a:xfrm>
            <a:off x="7027199" y="5392345"/>
            <a:ext cx="1128400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45" dirty="0">
                <a:solidFill>
                  <a:srgbClr val="FFFFFF"/>
                </a:solidFill>
                <a:latin typeface="Microsoft Sans Serif"/>
                <a:cs typeface="Microsoft Sans Serif"/>
              </a:rPr>
              <a:t>MIKROKREDIT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AADFD6F1-B47F-44CB-81FC-EF44A5145524}"/>
              </a:ext>
            </a:extLst>
          </p:cNvPr>
          <p:cNvSpPr/>
          <p:nvPr/>
        </p:nvSpPr>
        <p:spPr>
          <a:xfrm>
            <a:off x="7224059" y="3416322"/>
            <a:ext cx="2798525" cy="480060"/>
          </a:xfrm>
          <a:custGeom>
            <a:avLst/>
            <a:gdLst/>
            <a:ahLst/>
            <a:cxnLst/>
            <a:rect l="l" t="t" r="r" b="b"/>
            <a:pathLst>
              <a:path w="3083559" h="528954">
                <a:moveTo>
                  <a:pt x="3083052" y="440436"/>
                </a:moveTo>
                <a:lnTo>
                  <a:pt x="3083052" y="88392"/>
                </a:lnTo>
                <a:lnTo>
                  <a:pt x="3076098" y="54006"/>
                </a:lnTo>
                <a:lnTo>
                  <a:pt x="3057144" y="25908"/>
                </a:lnTo>
                <a:lnTo>
                  <a:pt x="3029045" y="6953"/>
                </a:lnTo>
                <a:lnTo>
                  <a:pt x="2994660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953" y="474821"/>
                </a:lnTo>
                <a:lnTo>
                  <a:pt x="25908" y="502920"/>
                </a:lnTo>
                <a:lnTo>
                  <a:pt x="54006" y="521874"/>
                </a:lnTo>
                <a:lnTo>
                  <a:pt x="88392" y="528828"/>
                </a:lnTo>
                <a:lnTo>
                  <a:pt x="2994660" y="528828"/>
                </a:lnTo>
                <a:lnTo>
                  <a:pt x="3029045" y="521874"/>
                </a:lnTo>
                <a:lnTo>
                  <a:pt x="3057144" y="502920"/>
                </a:lnTo>
                <a:lnTo>
                  <a:pt x="3076098" y="474821"/>
                </a:lnTo>
                <a:lnTo>
                  <a:pt x="3083052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82D3848F-B4D1-4501-BBD9-A6A043B3B6B6}"/>
              </a:ext>
            </a:extLst>
          </p:cNvPr>
          <p:cNvSpPr txBox="1"/>
          <p:nvPr/>
        </p:nvSpPr>
        <p:spPr>
          <a:xfrm>
            <a:off x="7357765" y="3390962"/>
            <a:ext cx="2534002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506014">
              <a:spcBef>
                <a:spcPts val="91"/>
              </a:spcBef>
            </a:pP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 </a:t>
            </a: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ZA </a:t>
            </a:r>
            <a:r>
              <a:rPr sz="1634" spc="-277" dirty="0">
                <a:solidFill>
                  <a:srgbClr val="FFFFFF"/>
                </a:solidFill>
                <a:latin typeface="Microsoft Sans Serif"/>
                <a:cs typeface="Microsoft Sans Serif"/>
              </a:rPr>
              <a:t>RAZVOJ  </a:t>
            </a:r>
            <a:r>
              <a:rPr sz="1634" spc="-272" dirty="0">
                <a:solidFill>
                  <a:srgbClr val="FFFFFF"/>
                </a:solidFill>
                <a:latin typeface="Microsoft Sans Serif"/>
                <a:cs typeface="Microsoft Sans Serif"/>
              </a:rPr>
              <a:t>POLJOPRIVREDNE</a:t>
            </a:r>
            <a:r>
              <a:rPr sz="1634" spc="-26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hr-HR" sz="1634" spc="-26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59" dirty="0">
                <a:solidFill>
                  <a:srgbClr val="FFFFFF"/>
                </a:solidFill>
                <a:latin typeface="Microsoft Sans Serif"/>
                <a:cs typeface="Microsoft Sans Serif"/>
              </a:rPr>
              <a:t>DJELATNOSTI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BF4CC10D-2021-41ED-8E1D-9D8438518DBB}"/>
              </a:ext>
            </a:extLst>
          </p:cNvPr>
          <p:cNvSpPr/>
          <p:nvPr/>
        </p:nvSpPr>
        <p:spPr>
          <a:xfrm>
            <a:off x="2255873" y="4435686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3" y="438912"/>
                </a:moveTo>
                <a:lnTo>
                  <a:pt x="2673093" y="88392"/>
                </a:lnTo>
                <a:lnTo>
                  <a:pt x="2666139" y="54006"/>
                </a:lnTo>
                <a:lnTo>
                  <a:pt x="2647185" y="25908"/>
                </a:lnTo>
                <a:lnTo>
                  <a:pt x="2619086" y="6953"/>
                </a:lnTo>
                <a:lnTo>
                  <a:pt x="2584701" y="0"/>
                </a:lnTo>
                <a:lnTo>
                  <a:pt x="86868" y="0"/>
                </a:lnTo>
                <a:lnTo>
                  <a:pt x="53363" y="6953"/>
                </a:lnTo>
                <a:lnTo>
                  <a:pt x="25717" y="25908"/>
                </a:lnTo>
                <a:lnTo>
                  <a:pt x="6929" y="54006"/>
                </a:lnTo>
                <a:lnTo>
                  <a:pt x="0" y="88392"/>
                </a:lnTo>
                <a:lnTo>
                  <a:pt x="0" y="438912"/>
                </a:lnTo>
                <a:lnTo>
                  <a:pt x="6929" y="473297"/>
                </a:lnTo>
                <a:lnTo>
                  <a:pt x="25717" y="501396"/>
                </a:lnTo>
                <a:lnTo>
                  <a:pt x="53363" y="520350"/>
                </a:lnTo>
                <a:lnTo>
                  <a:pt x="86868" y="527304"/>
                </a:lnTo>
                <a:lnTo>
                  <a:pt x="2584701" y="527304"/>
                </a:lnTo>
                <a:lnTo>
                  <a:pt x="2619086" y="520350"/>
                </a:lnTo>
                <a:lnTo>
                  <a:pt x="2647185" y="501396"/>
                </a:lnTo>
                <a:lnTo>
                  <a:pt x="2666139" y="473297"/>
                </a:lnTo>
                <a:lnTo>
                  <a:pt x="2673093" y="438912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4" name="object 17">
            <a:extLst>
              <a:ext uri="{FF2B5EF4-FFF2-40B4-BE49-F238E27FC236}">
                <a16:creationId xmlns:a16="http://schemas.microsoft.com/office/drawing/2014/main" id="{E2B74B05-BB29-4ABF-BB54-033DDB074F50}"/>
              </a:ext>
            </a:extLst>
          </p:cNvPr>
          <p:cNvSpPr txBox="1"/>
          <p:nvPr/>
        </p:nvSpPr>
        <p:spPr>
          <a:xfrm>
            <a:off x="2714613" y="4533425"/>
            <a:ext cx="1508760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41" dirty="0">
                <a:solidFill>
                  <a:srgbClr val="FFFFFF"/>
                </a:solidFill>
                <a:latin typeface="Microsoft Sans Serif"/>
                <a:cs typeface="Microsoft Sans Serif"/>
              </a:rPr>
              <a:t>OBRTNIČKI</a:t>
            </a:r>
            <a:r>
              <a:rPr sz="1634" spc="-7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9A6BB5FB-BA38-4568-9228-DECF484B21E5}"/>
              </a:ext>
            </a:extLst>
          </p:cNvPr>
          <p:cNvSpPr/>
          <p:nvPr/>
        </p:nvSpPr>
        <p:spPr>
          <a:xfrm>
            <a:off x="3201928" y="5293224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6" y="440436"/>
                </a:moveTo>
                <a:lnTo>
                  <a:pt x="2673096" y="88392"/>
                </a:lnTo>
                <a:lnTo>
                  <a:pt x="2666142" y="54006"/>
                </a:lnTo>
                <a:lnTo>
                  <a:pt x="2647188" y="25908"/>
                </a:lnTo>
                <a:lnTo>
                  <a:pt x="2619089" y="6953"/>
                </a:lnTo>
                <a:lnTo>
                  <a:pt x="2584704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953" y="474583"/>
                </a:lnTo>
                <a:lnTo>
                  <a:pt x="25908" y="502158"/>
                </a:lnTo>
                <a:lnTo>
                  <a:pt x="54006" y="520588"/>
                </a:lnTo>
                <a:lnTo>
                  <a:pt x="88392" y="527304"/>
                </a:lnTo>
                <a:lnTo>
                  <a:pt x="2584704" y="527304"/>
                </a:lnTo>
                <a:lnTo>
                  <a:pt x="2619089" y="520588"/>
                </a:lnTo>
                <a:lnTo>
                  <a:pt x="2647188" y="502158"/>
                </a:lnTo>
                <a:lnTo>
                  <a:pt x="2666142" y="474583"/>
                </a:lnTo>
                <a:lnTo>
                  <a:pt x="2673096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D005E598-5573-4853-8543-E0A6FFD3927C}"/>
              </a:ext>
            </a:extLst>
          </p:cNvPr>
          <p:cNvSpPr txBox="1"/>
          <p:nvPr/>
        </p:nvSpPr>
        <p:spPr>
          <a:xfrm>
            <a:off x="3805899" y="5392345"/>
            <a:ext cx="1219456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 </a:t>
            </a:r>
            <a:r>
              <a:rPr sz="1634" spc="-218" dirty="0">
                <a:solidFill>
                  <a:srgbClr val="FFFFFF"/>
                </a:solidFill>
                <a:latin typeface="Microsoft Sans Serif"/>
                <a:cs typeface="Microsoft Sans Serif"/>
              </a:rPr>
              <a:t>ZA</a:t>
            </a:r>
            <a:r>
              <a:rPr sz="1634" spc="-7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309" dirty="0">
                <a:solidFill>
                  <a:srgbClr val="FFFFFF"/>
                </a:solidFill>
                <a:latin typeface="Microsoft Sans Serif"/>
                <a:cs typeface="Microsoft Sans Serif"/>
              </a:rPr>
              <a:t>TOS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17" name="object 21">
            <a:extLst>
              <a:ext uri="{FF2B5EF4-FFF2-40B4-BE49-F238E27FC236}">
                <a16:creationId xmlns:a16="http://schemas.microsoft.com/office/drawing/2014/main" id="{C124B856-31E1-4972-A05E-EF7015F2AE3F}"/>
              </a:ext>
            </a:extLst>
          </p:cNvPr>
          <p:cNvSpPr/>
          <p:nvPr/>
        </p:nvSpPr>
        <p:spPr>
          <a:xfrm>
            <a:off x="2301864" y="2558100"/>
            <a:ext cx="2425081" cy="478907"/>
          </a:xfrm>
          <a:custGeom>
            <a:avLst/>
            <a:gdLst/>
            <a:ahLst/>
            <a:cxnLst/>
            <a:rect l="l" t="t" r="r" b="b"/>
            <a:pathLst>
              <a:path w="2672079" h="527685">
                <a:moveTo>
                  <a:pt x="2671569" y="440436"/>
                </a:moveTo>
                <a:lnTo>
                  <a:pt x="2671569" y="88392"/>
                </a:lnTo>
                <a:lnTo>
                  <a:pt x="2664853" y="54006"/>
                </a:lnTo>
                <a:lnTo>
                  <a:pt x="2646423" y="25908"/>
                </a:lnTo>
                <a:lnTo>
                  <a:pt x="2618848" y="6953"/>
                </a:lnTo>
                <a:lnTo>
                  <a:pt x="2584701" y="0"/>
                </a:lnTo>
                <a:lnTo>
                  <a:pt x="86868" y="0"/>
                </a:lnTo>
                <a:lnTo>
                  <a:pt x="52720" y="6953"/>
                </a:lnTo>
                <a:lnTo>
                  <a:pt x="25146" y="25908"/>
                </a:lnTo>
                <a:lnTo>
                  <a:pt x="6715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715" y="473940"/>
                </a:lnTo>
                <a:lnTo>
                  <a:pt x="25146" y="501586"/>
                </a:lnTo>
                <a:lnTo>
                  <a:pt x="52720" y="520374"/>
                </a:lnTo>
                <a:lnTo>
                  <a:pt x="86868" y="527304"/>
                </a:lnTo>
                <a:lnTo>
                  <a:pt x="2584701" y="527304"/>
                </a:lnTo>
                <a:lnTo>
                  <a:pt x="2618848" y="520374"/>
                </a:lnTo>
                <a:lnTo>
                  <a:pt x="2646423" y="501586"/>
                </a:lnTo>
                <a:lnTo>
                  <a:pt x="2664853" y="473940"/>
                </a:lnTo>
                <a:lnTo>
                  <a:pt x="2671569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8" name="object 22">
            <a:extLst>
              <a:ext uri="{FF2B5EF4-FFF2-40B4-BE49-F238E27FC236}">
                <a16:creationId xmlns:a16="http://schemas.microsoft.com/office/drawing/2014/main" id="{77011777-D13C-40BA-A51D-0536306D34BB}"/>
              </a:ext>
            </a:extLst>
          </p:cNvPr>
          <p:cNvSpPr txBox="1"/>
          <p:nvPr/>
        </p:nvSpPr>
        <p:spPr>
          <a:xfrm>
            <a:off x="2682802" y="2540340"/>
            <a:ext cx="1696058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lang="hr-HR" sz="1634" spc="-290" dirty="0">
                <a:solidFill>
                  <a:srgbClr val="FFFFFF"/>
                </a:solidFill>
                <a:latin typeface="Microsoft Sans Serif"/>
                <a:cs typeface="Microsoft Sans Serif"/>
              </a:rPr>
              <a:t>SPECIFIČNO FINANCIRANJE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19" name="object 23">
            <a:extLst>
              <a:ext uri="{FF2B5EF4-FFF2-40B4-BE49-F238E27FC236}">
                <a16:creationId xmlns:a16="http://schemas.microsoft.com/office/drawing/2014/main" id="{BAF663C3-05DF-4C02-8137-94B82CA86603}"/>
              </a:ext>
            </a:extLst>
          </p:cNvPr>
          <p:cNvSpPr/>
          <p:nvPr/>
        </p:nvSpPr>
        <p:spPr>
          <a:xfrm>
            <a:off x="7105230" y="2563048"/>
            <a:ext cx="2426234" cy="478907"/>
          </a:xfrm>
          <a:custGeom>
            <a:avLst/>
            <a:gdLst/>
            <a:ahLst/>
            <a:cxnLst/>
            <a:rect l="l" t="t" r="r" b="b"/>
            <a:pathLst>
              <a:path w="2673350" h="527685">
                <a:moveTo>
                  <a:pt x="2673096" y="440436"/>
                </a:moveTo>
                <a:lnTo>
                  <a:pt x="2673096" y="88392"/>
                </a:lnTo>
                <a:lnTo>
                  <a:pt x="2666166" y="54006"/>
                </a:lnTo>
                <a:lnTo>
                  <a:pt x="2647378" y="25908"/>
                </a:lnTo>
                <a:lnTo>
                  <a:pt x="2619732" y="6953"/>
                </a:lnTo>
                <a:lnTo>
                  <a:pt x="2586228" y="0"/>
                </a:lnTo>
                <a:lnTo>
                  <a:pt x="88392" y="0"/>
                </a:lnTo>
                <a:lnTo>
                  <a:pt x="54006" y="6953"/>
                </a:lnTo>
                <a:lnTo>
                  <a:pt x="25908" y="25908"/>
                </a:lnTo>
                <a:lnTo>
                  <a:pt x="6953" y="54006"/>
                </a:lnTo>
                <a:lnTo>
                  <a:pt x="0" y="88392"/>
                </a:lnTo>
                <a:lnTo>
                  <a:pt x="0" y="440436"/>
                </a:lnTo>
                <a:lnTo>
                  <a:pt x="6953" y="473940"/>
                </a:lnTo>
                <a:lnTo>
                  <a:pt x="25908" y="501586"/>
                </a:lnTo>
                <a:lnTo>
                  <a:pt x="54006" y="520374"/>
                </a:lnTo>
                <a:lnTo>
                  <a:pt x="88392" y="527304"/>
                </a:lnTo>
                <a:lnTo>
                  <a:pt x="2586228" y="527304"/>
                </a:lnTo>
                <a:lnTo>
                  <a:pt x="2619732" y="520374"/>
                </a:lnTo>
                <a:lnTo>
                  <a:pt x="2647378" y="501586"/>
                </a:lnTo>
                <a:lnTo>
                  <a:pt x="2666166" y="473940"/>
                </a:lnTo>
                <a:lnTo>
                  <a:pt x="2673096" y="440436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B81D19D0-2B32-4204-BC4B-64F86EDBAFE0}"/>
              </a:ext>
            </a:extLst>
          </p:cNvPr>
          <p:cNvSpPr txBox="1"/>
          <p:nvPr/>
        </p:nvSpPr>
        <p:spPr>
          <a:xfrm>
            <a:off x="7574916" y="2540340"/>
            <a:ext cx="1486861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lang="hr-HR" sz="1634" spc="-290" dirty="0">
                <a:solidFill>
                  <a:srgbClr val="FFFFFF"/>
                </a:solidFill>
                <a:latin typeface="Microsoft Sans Serif"/>
                <a:cs typeface="Microsoft Sans Serif"/>
              </a:rPr>
              <a:t>POSEBNI   PROGRAMI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21" name="object 25">
            <a:extLst>
              <a:ext uri="{FF2B5EF4-FFF2-40B4-BE49-F238E27FC236}">
                <a16:creationId xmlns:a16="http://schemas.microsoft.com/office/drawing/2014/main" id="{0DA215BB-F0AB-4D63-9CE1-89A4CBA77005}"/>
              </a:ext>
            </a:extLst>
          </p:cNvPr>
          <p:cNvSpPr/>
          <p:nvPr/>
        </p:nvSpPr>
        <p:spPr>
          <a:xfrm>
            <a:off x="6197779" y="1549101"/>
            <a:ext cx="2426234" cy="489857"/>
          </a:xfrm>
          <a:custGeom>
            <a:avLst/>
            <a:gdLst/>
            <a:ahLst/>
            <a:cxnLst/>
            <a:rect l="l" t="t" r="r" b="b"/>
            <a:pathLst>
              <a:path w="2673350" h="539750">
                <a:moveTo>
                  <a:pt x="2673096" y="449580"/>
                </a:moveTo>
                <a:lnTo>
                  <a:pt x="2673096" y="89916"/>
                </a:lnTo>
                <a:lnTo>
                  <a:pt x="2665904" y="54649"/>
                </a:lnTo>
                <a:lnTo>
                  <a:pt x="2646426" y="26098"/>
                </a:lnTo>
                <a:lnTo>
                  <a:pt x="2617803" y="6977"/>
                </a:lnTo>
                <a:lnTo>
                  <a:pt x="2583180" y="0"/>
                </a:lnTo>
                <a:lnTo>
                  <a:pt x="89916" y="0"/>
                </a:lnTo>
                <a:lnTo>
                  <a:pt x="54649" y="6977"/>
                </a:lnTo>
                <a:lnTo>
                  <a:pt x="26098" y="26098"/>
                </a:lnTo>
                <a:lnTo>
                  <a:pt x="6977" y="54649"/>
                </a:lnTo>
                <a:lnTo>
                  <a:pt x="0" y="89916"/>
                </a:lnTo>
                <a:lnTo>
                  <a:pt x="0" y="449580"/>
                </a:lnTo>
                <a:lnTo>
                  <a:pt x="6977" y="484846"/>
                </a:lnTo>
                <a:lnTo>
                  <a:pt x="26098" y="513397"/>
                </a:lnTo>
                <a:lnTo>
                  <a:pt x="54649" y="532518"/>
                </a:lnTo>
                <a:lnTo>
                  <a:pt x="89916" y="539496"/>
                </a:lnTo>
                <a:lnTo>
                  <a:pt x="2583180" y="539496"/>
                </a:lnTo>
                <a:lnTo>
                  <a:pt x="2617803" y="532518"/>
                </a:lnTo>
                <a:lnTo>
                  <a:pt x="2646426" y="513397"/>
                </a:lnTo>
                <a:lnTo>
                  <a:pt x="2665904" y="484846"/>
                </a:lnTo>
                <a:lnTo>
                  <a:pt x="2673096" y="449580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2" name="object 26">
            <a:extLst>
              <a:ext uri="{FF2B5EF4-FFF2-40B4-BE49-F238E27FC236}">
                <a16:creationId xmlns:a16="http://schemas.microsoft.com/office/drawing/2014/main" id="{02F8525F-319F-4671-B004-6553FC369016}"/>
              </a:ext>
            </a:extLst>
          </p:cNvPr>
          <p:cNvSpPr txBox="1"/>
          <p:nvPr/>
        </p:nvSpPr>
        <p:spPr>
          <a:xfrm>
            <a:off x="6602579" y="1652374"/>
            <a:ext cx="1616529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spc="-236" dirty="0">
                <a:solidFill>
                  <a:srgbClr val="FFFFFF"/>
                </a:solidFill>
                <a:latin typeface="Microsoft Sans Serif"/>
                <a:cs typeface="Microsoft Sans Serif"/>
              </a:rPr>
              <a:t>LOMBARDNI</a:t>
            </a:r>
            <a:r>
              <a:rPr sz="1634" spc="-8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34" spc="-250" dirty="0">
                <a:solidFill>
                  <a:srgbClr val="FFFFFF"/>
                </a:solidFill>
                <a:latin typeface="Microsoft Sans Serif"/>
                <a:cs typeface="Microsoft Sans Serif"/>
              </a:rPr>
              <a:t>KREDIT</a:t>
            </a:r>
            <a:endParaRPr sz="1634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799934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280E1E55-286C-4959-A4EB-3A93A5F9FA48}"/>
              </a:ext>
            </a:extLst>
          </p:cNvPr>
          <p:cNvSpPr txBox="1">
            <a:spLocks/>
          </p:cNvSpPr>
          <p:nvPr/>
        </p:nvSpPr>
        <p:spPr>
          <a:xfrm>
            <a:off x="2475440" y="1251067"/>
            <a:ext cx="7241119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>
              <a:lnSpc>
                <a:spcPct val="100000"/>
              </a:lnSpc>
              <a:spcBef>
                <a:spcPts val="86"/>
              </a:spcBef>
            </a:pPr>
            <a:r>
              <a:rPr lang="hr-HR" spc="-20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Dugoročno</a:t>
            </a:r>
            <a:r>
              <a:rPr lang="hr-HR" spc="-9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6A9BF7B0-8175-466C-B49F-838D39620A0F}"/>
              </a:ext>
            </a:extLst>
          </p:cNvPr>
          <p:cNvSpPr txBox="1"/>
          <p:nvPr/>
        </p:nvSpPr>
        <p:spPr>
          <a:xfrm>
            <a:off x="2713230" y="2205653"/>
            <a:ext cx="6701246" cy="2245643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136" dirty="0">
                <a:latin typeface="Arial"/>
                <a:cs typeface="Arial"/>
              </a:rPr>
              <a:t>Dugoročnim </a:t>
            </a:r>
            <a:r>
              <a:rPr sz="1452" b="1" spc="-103" dirty="0">
                <a:latin typeface="Arial"/>
                <a:cs typeface="Arial"/>
              </a:rPr>
              <a:t>plasmanima </a:t>
            </a:r>
            <a:r>
              <a:rPr sz="1452" spc="-154" dirty="0">
                <a:latin typeface="Microsoft Sans Serif"/>
                <a:cs typeface="Microsoft Sans Serif"/>
              </a:rPr>
              <a:t>se </a:t>
            </a:r>
            <a:r>
              <a:rPr sz="1452" spc="-86" dirty="0">
                <a:latin typeface="Microsoft Sans Serif"/>
                <a:cs typeface="Microsoft Sans Serif"/>
              </a:rPr>
              <a:t>uglavnom </a:t>
            </a:r>
            <a:r>
              <a:rPr sz="1452" spc="-64" dirty="0">
                <a:latin typeface="Microsoft Sans Serif"/>
                <a:cs typeface="Microsoft Sans Serif"/>
              </a:rPr>
              <a:t>financiraju </a:t>
            </a:r>
            <a:r>
              <a:rPr sz="1452" spc="-86" dirty="0">
                <a:latin typeface="Microsoft Sans Serif"/>
                <a:cs typeface="Microsoft Sans Serif"/>
              </a:rPr>
              <a:t>ulaganja </a:t>
            </a:r>
            <a:r>
              <a:rPr sz="1452" spc="-100" dirty="0">
                <a:latin typeface="Microsoft Sans Serif"/>
                <a:cs typeface="Microsoft Sans Serif"/>
              </a:rPr>
              <a:t>u </a:t>
            </a:r>
            <a:r>
              <a:rPr sz="1452" spc="-77" dirty="0">
                <a:latin typeface="Microsoft Sans Serif"/>
                <a:cs typeface="Microsoft Sans Serif"/>
              </a:rPr>
              <a:t>dugotrajnu</a:t>
            </a:r>
            <a:r>
              <a:rPr sz="1452" spc="123" dirty="0">
                <a:latin typeface="Microsoft Sans Serif"/>
                <a:cs typeface="Microsoft Sans Serif"/>
              </a:rPr>
              <a:t> </a:t>
            </a:r>
            <a:r>
              <a:rPr sz="1452" spc="-68" dirty="0">
                <a:latin typeface="Microsoft Sans Serif"/>
                <a:cs typeface="Microsoft Sans Serif"/>
              </a:rPr>
              <a:t>imovinu:</a:t>
            </a:r>
            <a:endParaRPr sz="1452" dirty="0">
              <a:latin typeface="Microsoft Sans Serif"/>
              <a:cs typeface="Microsoft Sans Serif"/>
            </a:endParaRPr>
          </a:p>
          <a:p>
            <a:pPr marL="271450" marR="4611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  <a:tab pos="868522" algn="l"/>
                <a:tab pos="2111082" algn="l"/>
                <a:tab pos="2268419" algn="l"/>
                <a:tab pos="3329435" algn="l"/>
                <a:tab pos="4099983" algn="l"/>
                <a:tab pos="4257320" algn="l"/>
                <a:tab pos="4995017" algn="l"/>
                <a:tab pos="6087732" algn="l"/>
                <a:tab pos="6293480" algn="l"/>
              </a:tabLst>
            </a:pPr>
            <a:r>
              <a:rPr sz="1452" spc="-123" dirty="0">
                <a:latin typeface="Microsoft Sans Serif"/>
                <a:cs typeface="Microsoft Sans Serif"/>
              </a:rPr>
              <a:t>k</a:t>
            </a:r>
            <a:r>
              <a:rPr sz="1452" spc="-91" dirty="0">
                <a:latin typeface="Microsoft Sans Serif"/>
                <a:cs typeface="Microsoft Sans Serif"/>
              </a:rPr>
              <a:t>up</a:t>
            </a:r>
            <a:r>
              <a:rPr sz="1452" spc="-86" dirty="0">
                <a:latin typeface="Microsoft Sans Serif"/>
                <a:cs typeface="Microsoft Sans Serif"/>
              </a:rPr>
              <a:t>n</a:t>
            </a:r>
            <a:r>
              <a:rPr sz="1452" spc="5" dirty="0">
                <a:latin typeface="Microsoft Sans Serif"/>
                <a:cs typeface="Microsoft Sans Serif"/>
              </a:rPr>
              <a:t>j</a:t>
            </a:r>
            <a:r>
              <a:rPr sz="1452" spc="-136" dirty="0">
                <a:latin typeface="Microsoft Sans Serif"/>
                <a:cs typeface="Microsoft Sans Serif"/>
              </a:rPr>
              <a:t>a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-91" dirty="0">
                <a:latin typeface="Microsoft Sans Serif"/>
                <a:cs typeface="Microsoft Sans Serif"/>
              </a:rPr>
              <a:t>p</a:t>
            </a:r>
            <a:r>
              <a:rPr sz="1452" spc="-127" dirty="0">
                <a:latin typeface="Microsoft Sans Serif"/>
                <a:cs typeface="Microsoft Sans Serif"/>
              </a:rPr>
              <a:t>o</a:t>
            </a:r>
            <a:r>
              <a:rPr sz="1452" spc="32" dirty="0">
                <a:latin typeface="Microsoft Sans Serif"/>
                <a:cs typeface="Microsoft Sans Serif"/>
              </a:rPr>
              <a:t>l</a:t>
            </a:r>
            <a:r>
              <a:rPr sz="1452" spc="5" dirty="0">
                <a:latin typeface="Microsoft Sans Serif"/>
                <a:cs typeface="Microsoft Sans Serif"/>
              </a:rPr>
              <a:t>j</a:t>
            </a:r>
            <a:r>
              <a:rPr sz="1452" spc="-127" dirty="0">
                <a:latin typeface="Microsoft Sans Serif"/>
                <a:cs typeface="Microsoft Sans Serif"/>
              </a:rPr>
              <a:t>o</a:t>
            </a:r>
            <a:r>
              <a:rPr sz="1452" spc="-82" dirty="0">
                <a:latin typeface="Microsoft Sans Serif"/>
                <a:cs typeface="Microsoft Sans Serif"/>
              </a:rPr>
              <a:t>p</a:t>
            </a:r>
            <a:r>
              <a:rPr sz="1452" spc="-50" dirty="0">
                <a:latin typeface="Microsoft Sans Serif"/>
                <a:cs typeface="Microsoft Sans Serif"/>
              </a:rPr>
              <a:t>r</a:t>
            </a:r>
            <a:r>
              <a:rPr sz="1452" spc="-9" dirty="0">
                <a:latin typeface="Microsoft Sans Serif"/>
                <a:cs typeface="Microsoft Sans Serif"/>
              </a:rPr>
              <a:t>i</a:t>
            </a:r>
            <a:r>
              <a:rPr sz="1452" spc="-86" dirty="0">
                <a:latin typeface="Microsoft Sans Serif"/>
                <a:cs typeface="Microsoft Sans Serif"/>
              </a:rPr>
              <a:t>v</a:t>
            </a:r>
            <a:r>
              <a:rPr sz="1452" spc="-50" dirty="0">
                <a:latin typeface="Microsoft Sans Serif"/>
                <a:cs typeface="Microsoft Sans Serif"/>
              </a:rPr>
              <a:t>r</a:t>
            </a:r>
            <a:r>
              <a:rPr sz="1452" spc="-150" dirty="0">
                <a:latin typeface="Microsoft Sans Serif"/>
                <a:cs typeface="Microsoft Sans Serif"/>
              </a:rPr>
              <a:t>e</a:t>
            </a:r>
            <a:r>
              <a:rPr sz="1452" spc="-91" dirty="0">
                <a:latin typeface="Microsoft Sans Serif"/>
                <a:cs typeface="Microsoft Sans Serif"/>
              </a:rPr>
              <a:t>d</a:t>
            </a:r>
            <a:r>
              <a:rPr sz="1452" spc="-82" dirty="0">
                <a:latin typeface="Microsoft Sans Serif"/>
                <a:cs typeface="Microsoft Sans Serif"/>
              </a:rPr>
              <a:t>n</a:t>
            </a:r>
            <a:r>
              <a:rPr sz="1452" spc="-127" dirty="0">
                <a:latin typeface="Microsoft Sans Serif"/>
                <a:cs typeface="Microsoft Sans Serif"/>
              </a:rPr>
              <a:t>o</a:t>
            </a:r>
            <a:r>
              <a:rPr sz="1452" spc="-123" dirty="0">
                <a:latin typeface="Microsoft Sans Serif"/>
                <a:cs typeface="Microsoft Sans Serif"/>
              </a:rPr>
              <a:t>g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dirty="0">
                <a:latin typeface="Microsoft Sans Serif"/>
                <a:cs typeface="Microsoft Sans Serif"/>
              </a:rPr>
              <a:t>i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-113" dirty="0">
                <a:latin typeface="Microsoft Sans Serif"/>
                <a:cs typeface="Microsoft Sans Serif"/>
              </a:rPr>
              <a:t>g</a:t>
            </a:r>
            <a:r>
              <a:rPr sz="1452" spc="-50" dirty="0">
                <a:latin typeface="Microsoft Sans Serif"/>
                <a:cs typeface="Microsoft Sans Serif"/>
              </a:rPr>
              <a:t>r</a:t>
            </a:r>
            <a:r>
              <a:rPr sz="1452" spc="-136" dirty="0">
                <a:latin typeface="Microsoft Sans Serif"/>
                <a:cs typeface="Microsoft Sans Serif"/>
              </a:rPr>
              <a:t>a</a:t>
            </a:r>
            <a:r>
              <a:rPr sz="1452" spc="-91" dirty="0">
                <a:latin typeface="Microsoft Sans Serif"/>
                <a:cs typeface="Microsoft Sans Serif"/>
              </a:rPr>
              <a:t>đ</a:t>
            </a:r>
            <a:r>
              <a:rPr sz="1452" spc="-159" dirty="0">
                <a:latin typeface="Microsoft Sans Serif"/>
                <a:cs typeface="Microsoft Sans Serif"/>
              </a:rPr>
              <a:t>e</a:t>
            </a:r>
            <a:r>
              <a:rPr sz="1452" spc="-100" dirty="0">
                <a:latin typeface="Microsoft Sans Serif"/>
                <a:cs typeface="Microsoft Sans Serif"/>
              </a:rPr>
              <a:t>v</a:t>
            </a:r>
            <a:r>
              <a:rPr sz="1452" spc="5" dirty="0">
                <a:latin typeface="Microsoft Sans Serif"/>
                <a:cs typeface="Microsoft Sans Serif"/>
              </a:rPr>
              <a:t>i</a:t>
            </a:r>
            <a:r>
              <a:rPr sz="1452" spc="-82" dirty="0">
                <a:latin typeface="Microsoft Sans Serif"/>
                <a:cs typeface="Microsoft Sans Serif"/>
              </a:rPr>
              <a:t>n</a:t>
            </a:r>
            <a:r>
              <a:rPr sz="1452" spc="-150" dirty="0">
                <a:latin typeface="Microsoft Sans Serif"/>
                <a:cs typeface="Microsoft Sans Serif"/>
              </a:rPr>
              <a:t>s</a:t>
            </a:r>
            <a:r>
              <a:rPr sz="1452" spc="-123" dirty="0">
                <a:latin typeface="Microsoft Sans Serif"/>
                <a:cs typeface="Microsoft Sans Serif"/>
              </a:rPr>
              <a:t>k</a:t>
            </a:r>
            <a:r>
              <a:rPr sz="1452" spc="-127" dirty="0">
                <a:latin typeface="Microsoft Sans Serif"/>
                <a:cs typeface="Microsoft Sans Serif"/>
              </a:rPr>
              <a:t>o</a:t>
            </a:r>
            <a:r>
              <a:rPr sz="1452" spc="-123" dirty="0">
                <a:latin typeface="Microsoft Sans Serif"/>
                <a:cs typeface="Microsoft Sans Serif"/>
              </a:rPr>
              <a:t>g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-141" dirty="0">
                <a:latin typeface="Microsoft Sans Serif"/>
                <a:cs typeface="Microsoft Sans Serif"/>
              </a:rPr>
              <a:t>z</a:t>
            </a:r>
            <a:r>
              <a:rPr sz="1452" spc="-159" dirty="0">
                <a:latin typeface="Microsoft Sans Serif"/>
                <a:cs typeface="Microsoft Sans Serif"/>
              </a:rPr>
              <a:t>e</a:t>
            </a:r>
            <a:r>
              <a:rPr sz="1452" spc="-45" dirty="0">
                <a:latin typeface="Microsoft Sans Serif"/>
                <a:cs typeface="Microsoft Sans Serif"/>
              </a:rPr>
              <a:t>m</a:t>
            </a:r>
            <a:r>
              <a:rPr sz="1452" spc="32" dirty="0">
                <a:latin typeface="Microsoft Sans Serif"/>
                <a:cs typeface="Microsoft Sans Serif"/>
              </a:rPr>
              <a:t>l</a:t>
            </a:r>
            <a:r>
              <a:rPr sz="1452" spc="5" dirty="0">
                <a:latin typeface="Microsoft Sans Serif"/>
                <a:cs typeface="Microsoft Sans Serif"/>
              </a:rPr>
              <a:t>j</a:t>
            </a:r>
            <a:r>
              <a:rPr sz="1452" spc="-9" dirty="0">
                <a:latin typeface="Microsoft Sans Serif"/>
                <a:cs typeface="Microsoft Sans Serif"/>
              </a:rPr>
              <a:t>i</a:t>
            </a:r>
            <a:r>
              <a:rPr sz="1452" spc="-150" dirty="0">
                <a:latin typeface="Microsoft Sans Serif"/>
                <a:cs typeface="Microsoft Sans Serif"/>
              </a:rPr>
              <a:t>š</a:t>
            </a:r>
            <a:r>
              <a:rPr sz="1452" spc="45" dirty="0">
                <a:latin typeface="Microsoft Sans Serif"/>
                <a:cs typeface="Microsoft Sans Serif"/>
              </a:rPr>
              <a:t>t</a:t>
            </a:r>
            <a:r>
              <a:rPr sz="1452" spc="-136" dirty="0">
                <a:latin typeface="Microsoft Sans Serif"/>
                <a:cs typeface="Microsoft Sans Serif"/>
              </a:rPr>
              <a:t>a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dirty="0">
                <a:latin typeface="Microsoft Sans Serif"/>
                <a:cs typeface="Microsoft Sans Serif"/>
              </a:rPr>
              <a:t>i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-103" dirty="0">
                <a:latin typeface="Microsoft Sans Serif"/>
                <a:cs typeface="Microsoft Sans Serif"/>
              </a:rPr>
              <a:t>u</a:t>
            </a:r>
            <a:r>
              <a:rPr sz="1452" spc="-50" dirty="0">
                <a:latin typeface="Microsoft Sans Serif"/>
                <a:cs typeface="Microsoft Sans Serif"/>
              </a:rPr>
              <a:t>r</a:t>
            </a:r>
            <a:r>
              <a:rPr sz="1452" spc="-159" dirty="0">
                <a:latin typeface="Microsoft Sans Serif"/>
                <a:cs typeface="Microsoft Sans Serif"/>
              </a:rPr>
              <a:t>e</a:t>
            </a:r>
            <a:r>
              <a:rPr sz="1452" spc="-91" dirty="0">
                <a:latin typeface="Microsoft Sans Serif"/>
                <a:cs typeface="Microsoft Sans Serif"/>
              </a:rPr>
              <a:t>đ</a:t>
            </a:r>
            <a:r>
              <a:rPr sz="1452" spc="-159" dirty="0">
                <a:latin typeface="Microsoft Sans Serif"/>
                <a:cs typeface="Microsoft Sans Serif"/>
              </a:rPr>
              <a:t>e</a:t>
            </a:r>
            <a:r>
              <a:rPr sz="1452" spc="-86" dirty="0">
                <a:latin typeface="Microsoft Sans Serif"/>
                <a:cs typeface="Microsoft Sans Serif"/>
              </a:rPr>
              <a:t>n</a:t>
            </a:r>
            <a:r>
              <a:rPr sz="1452" spc="5" dirty="0">
                <a:latin typeface="Microsoft Sans Serif"/>
                <a:cs typeface="Microsoft Sans Serif"/>
              </a:rPr>
              <a:t>j</a:t>
            </a:r>
            <a:r>
              <a:rPr sz="1452" spc="-154" dirty="0">
                <a:latin typeface="Microsoft Sans Serif"/>
                <a:cs typeface="Microsoft Sans Serif"/>
              </a:rPr>
              <a:t>e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5" dirty="0">
                <a:latin typeface="Microsoft Sans Serif"/>
                <a:cs typeface="Microsoft Sans Serif"/>
              </a:rPr>
              <a:t>i</a:t>
            </a:r>
            <a:r>
              <a:rPr sz="1452" spc="-82" dirty="0">
                <a:latin typeface="Microsoft Sans Serif"/>
                <a:cs typeface="Microsoft Sans Serif"/>
              </a:rPr>
              <a:t>n</a:t>
            </a:r>
            <a:r>
              <a:rPr sz="1452" spc="18" dirty="0">
                <a:latin typeface="Microsoft Sans Serif"/>
                <a:cs typeface="Microsoft Sans Serif"/>
              </a:rPr>
              <a:t>f</a:t>
            </a:r>
            <a:r>
              <a:rPr sz="1452" spc="-50" dirty="0">
                <a:latin typeface="Microsoft Sans Serif"/>
                <a:cs typeface="Microsoft Sans Serif"/>
              </a:rPr>
              <a:t>r</a:t>
            </a:r>
            <a:r>
              <a:rPr sz="1452" spc="-136" dirty="0">
                <a:latin typeface="Microsoft Sans Serif"/>
                <a:cs typeface="Microsoft Sans Serif"/>
              </a:rPr>
              <a:t>a</a:t>
            </a:r>
            <a:r>
              <a:rPr sz="1452" spc="-150" dirty="0">
                <a:latin typeface="Microsoft Sans Serif"/>
                <a:cs typeface="Microsoft Sans Serif"/>
              </a:rPr>
              <a:t>s</a:t>
            </a:r>
            <a:r>
              <a:rPr sz="1452" spc="45" dirty="0">
                <a:latin typeface="Microsoft Sans Serif"/>
                <a:cs typeface="Microsoft Sans Serif"/>
              </a:rPr>
              <a:t>t</a:t>
            </a:r>
            <a:r>
              <a:rPr sz="1452" spc="-50" dirty="0">
                <a:latin typeface="Microsoft Sans Serif"/>
                <a:cs typeface="Microsoft Sans Serif"/>
              </a:rPr>
              <a:t>r</a:t>
            </a:r>
            <a:r>
              <a:rPr sz="1452" spc="-91" dirty="0">
                <a:latin typeface="Microsoft Sans Serif"/>
                <a:cs typeface="Microsoft Sans Serif"/>
              </a:rPr>
              <a:t>u</a:t>
            </a:r>
            <a:r>
              <a:rPr sz="1452" spc="-100" dirty="0">
                <a:latin typeface="Microsoft Sans Serif"/>
                <a:cs typeface="Microsoft Sans Serif"/>
              </a:rPr>
              <a:t>k</a:t>
            </a:r>
            <a:r>
              <a:rPr sz="1452" spc="45" dirty="0">
                <a:latin typeface="Microsoft Sans Serif"/>
                <a:cs typeface="Microsoft Sans Serif"/>
              </a:rPr>
              <a:t>t</a:t>
            </a:r>
            <a:r>
              <a:rPr sz="1452" spc="-103" dirty="0">
                <a:latin typeface="Microsoft Sans Serif"/>
                <a:cs typeface="Microsoft Sans Serif"/>
              </a:rPr>
              <a:t>u</a:t>
            </a:r>
            <a:r>
              <a:rPr sz="1452" spc="-41" dirty="0">
                <a:latin typeface="Microsoft Sans Serif"/>
                <a:cs typeface="Microsoft Sans Serif"/>
              </a:rPr>
              <a:t>r</a:t>
            </a:r>
            <a:r>
              <a:rPr sz="1452" spc="-154" dirty="0">
                <a:latin typeface="Microsoft Sans Serif"/>
                <a:cs typeface="Microsoft Sans Serif"/>
              </a:rPr>
              <a:t>e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-100" dirty="0">
                <a:latin typeface="Microsoft Sans Serif"/>
                <a:cs typeface="Microsoft Sans Serif"/>
              </a:rPr>
              <a:t>u</a:t>
            </a:r>
            <a:r>
              <a:rPr sz="1452" dirty="0">
                <a:latin typeface="Times New Roman"/>
                <a:cs typeface="Times New Roman"/>
              </a:rPr>
              <a:t>	</a:t>
            </a:r>
            <a:r>
              <a:rPr sz="1452" spc="-141" dirty="0">
                <a:latin typeface="Microsoft Sans Serif"/>
                <a:cs typeface="Microsoft Sans Serif"/>
              </a:rPr>
              <a:t>s</a:t>
            </a:r>
            <a:r>
              <a:rPr sz="1452" spc="-100" dirty="0">
                <a:latin typeface="Microsoft Sans Serif"/>
                <a:cs typeface="Microsoft Sans Serif"/>
              </a:rPr>
              <a:t>v</a:t>
            </a:r>
            <a:r>
              <a:rPr sz="1452" spc="-41" dirty="0">
                <a:latin typeface="Microsoft Sans Serif"/>
                <a:cs typeface="Microsoft Sans Serif"/>
              </a:rPr>
              <a:t>r</a:t>
            </a:r>
            <a:r>
              <a:rPr sz="1452" spc="-73" dirty="0">
                <a:latin typeface="Microsoft Sans Serif"/>
                <a:cs typeface="Microsoft Sans Serif"/>
              </a:rPr>
              <a:t>h</a:t>
            </a:r>
            <a:r>
              <a:rPr sz="1452" spc="-77" dirty="0">
                <a:latin typeface="Microsoft Sans Serif"/>
                <a:cs typeface="Microsoft Sans Serif"/>
              </a:rPr>
              <a:t>u </a:t>
            </a:r>
            <a:r>
              <a:rPr sz="1452" spc="-45" dirty="0">
                <a:latin typeface="Times New Roman"/>
                <a:cs typeface="Times New Roman"/>
              </a:rPr>
              <a:t> </a:t>
            </a:r>
            <a:r>
              <a:rPr sz="1452" spc="-86" dirty="0">
                <a:latin typeface="Microsoft Sans Serif"/>
                <a:cs typeface="Microsoft Sans Serif"/>
              </a:rPr>
              <a:t>proširenja </a:t>
            </a:r>
            <a:r>
              <a:rPr sz="1452" spc="-54" dirty="0">
                <a:latin typeface="Microsoft Sans Serif"/>
                <a:cs typeface="Microsoft Sans Serif"/>
              </a:rPr>
              <a:t>djelatnosti </a:t>
            </a:r>
            <a:r>
              <a:rPr sz="1452" spc="9" dirty="0">
                <a:latin typeface="Microsoft Sans Serif"/>
                <a:cs typeface="Microsoft Sans Serif"/>
              </a:rPr>
              <a:t>ili </a:t>
            </a:r>
            <a:r>
              <a:rPr sz="1452" spc="-91" dirty="0">
                <a:latin typeface="Microsoft Sans Serif"/>
                <a:cs typeface="Microsoft Sans Serif"/>
              </a:rPr>
              <a:t>izgradnje objekata </a:t>
            </a:r>
            <a:r>
              <a:rPr sz="1452" spc="-145" dirty="0">
                <a:latin typeface="Microsoft Sans Serif"/>
                <a:cs typeface="Microsoft Sans Serif"/>
              </a:rPr>
              <a:t>za </a:t>
            </a:r>
            <a:r>
              <a:rPr sz="1452" spc="-82" dirty="0">
                <a:latin typeface="Microsoft Sans Serif"/>
                <a:cs typeface="Microsoft Sans Serif"/>
              </a:rPr>
              <a:t>obavljanje</a:t>
            </a:r>
            <a:r>
              <a:rPr sz="1452" spc="-127" dirty="0">
                <a:latin typeface="Microsoft Sans Serif"/>
                <a:cs typeface="Microsoft Sans Serif"/>
              </a:rPr>
              <a:t> </a:t>
            </a:r>
            <a:r>
              <a:rPr sz="1452" spc="-54" dirty="0">
                <a:latin typeface="Microsoft Sans Serif"/>
                <a:cs typeface="Microsoft Sans Serif"/>
              </a:rPr>
              <a:t>djelatnosti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95" dirty="0">
                <a:latin typeface="Microsoft Sans Serif"/>
                <a:cs typeface="Microsoft Sans Serif"/>
              </a:rPr>
              <a:t>kupnja, </a:t>
            </a:r>
            <a:r>
              <a:rPr sz="1452" spc="-91" dirty="0">
                <a:latin typeface="Microsoft Sans Serif"/>
                <a:cs typeface="Microsoft Sans Serif"/>
              </a:rPr>
              <a:t>izgradnja, rekonstrukcija, </a:t>
            </a:r>
            <a:r>
              <a:rPr sz="1452" spc="-86" dirty="0">
                <a:latin typeface="Microsoft Sans Serif"/>
                <a:cs typeface="Microsoft Sans Serif"/>
              </a:rPr>
              <a:t>proširenje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00" dirty="0">
                <a:latin typeface="Microsoft Sans Serif"/>
                <a:cs typeface="Microsoft Sans Serif"/>
              </a:rPr>
              <a:t>uređenje </a:t>
            </a:r>
            <a:r>
              <a:rPr sz="1452" spc="-82" dirty="0">
                <a:latin typeface="Microsoft Sans Serif"/>
                <a:cs typeface="Microsoft Sans Serif"/>
              </a:rPr>
              <a:t>poslovnih</a:t>
            </a:r>
            <a:r>
              <a:rPr sz="1452" spc="-45" dirty="0">
                <a:latin typeface="Microsoft Sans Serif"/>
                <a:cs typeface="Microsoft Sans Serif"/>
              </a:rPr>
              <a:t> </a:t>
            </a:r>
            <a:r>
              <a:rPr sz="1452" spc="-91" dirty="0">
                <a:latin typeface="Microsoft Sans Serif"/>
                <a:cs typeface="Microsoft Sans Serif"/>
              </a:rPr>
              <a:t>objekata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118" dirty="0">
                <a:latin typeface="Microsoft Sans Serif"/>
                <a:cs typeface="Microsoft Sans Serif"/>
              </a:rPr>
              <a:t>nabava </a:t>
            </a:r>
            <a:r>
              <a:rPr sz="1452" spc="-109" dirty="0">
                <a:latin typeface="Microsoft Sans Serif"/>
                <a:cs typeface="Microsoft Sans Serif"/>
              </a:rPr>
              <a:t>opreme, </a:t>
            </a:r>
            <a:r>
              <a:rPr sz="1452" spc="-82" dirty="0">
                <a:latin typeface="Microsoft Sans Serif"/>
                <a:cs typeface="Microsoft Sans Serif"/>
              </a:rPr>
              <a:t>poslovnih vozila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95" dirty="0">
                <a:latin typeface="Microsoft Sans Serif"/>
                <a:cs typeface="Microsoft Sans Serif"/>
              </a:rPr>
              <a:t>osobnih </a:t>
            </a:r>
            <a:r>
              <a:rPr sz="1452" spc="-82" dirty="0">
                <a:latin typeface="Microsoft Sans Serif"/>
                <a:cs typeface="Microsoft Sans Serif"/>
              </a:rPr>
              <a:t>vozila </a:t>
            </a:r>
            <a:r>
              <a:rPr sz="1452" spc="-145" dirty="0">
                <a:latin typeface="Microsoft Sans Serif"/>
                <a:cs typeface="Microsoft Sans Serif"/>
              </a:rPr>
              <a:t>za </a:t>
            </a:r>
            <a:r>
              <a:rPr sz="1452" spc="-100" dirty="0">
                <a:latin typeface="Microsoft Sans Serif"/>
                <a:cs typeface="Microsoft Sans Serif"/>
              </a:rPr>
              <a:t>poslovne </a:t>
            </a:r>
            <a:r>
              <a:rPr sz="1452" spc="-91" dirty="0">
                <a:latin typeface="Microsoft Sans Serif"/>
                <a:cs typeface="Microsoft Sans Serif"/>
              </a:rPr>
              <a:t>potrebe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91" dirty="0">
                <a:latin typeface="Microsoft Sans Serif"/>
                <a:cs typeface="Microsoft Sans Serif"/>
              </a:rPr>
              <a:t>kupnja </a:t>
            </a:r>
            <a:r>
              <a:rPr sz="1452" spc="-113" dirty="0">
                <a:latin typeface="Microsoft Sans Serif"/>
                <a:cs typeface="Microsoft Sans Serif"/>
              </a:rPr>
              <a:t>osnovnog</a:t>
            </a:r>
            <a:r>
              <a:rPr sz="1452" spc="41" dirty="0">
                <a:latin typeface="Microsoft Sans Serif"/>
                <a:cs typeface="Microsoft Sans Serif"/>
              </a:rPr>
              <a:t> </a:t>
            </a:r>
            <a:r>
              <a:rPr sz="1452" spc="-95" dirty="0">
                <a:latin typeface="Microsoft Sans Serif"/>
                <a:cs typeface="Microsoft Sans Serif"/>
              </a:rPr>
              <a:t>stada/nasada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91" dirty="0">
                <a:latin typeface="Microsoft Sans Serif"/>
                <a:cs typeface="Microsoft Sans Serif"/>
              </a:rPr>
              <a:t>kupnja </a:t>
            </a:r>
            <a:r>
              <a:rPr sz="1452" spc="-82" dirty="0">
                <a:latin typeface="Microsoft Sans Serif"/>
                <a:cs typeface="Microsoft Sans Serif"/>
              </a:rPr>
              <a:t>novog/rabljenog </a:t>
            </a:r>
            <a:r>
              <a:rPr sz="1452" spc="-100" dirty="0">
                <a:latin typeface="Microsoft Sans Serif"/>
                <a:cs typeface="Microsoft Sans Serif"/>
              </a:rPr>
              <a:t>broda </a:t>
            </a:r>
            <a:r>
              <a:rPr sz="1452" spc="-145" dirty="0">
                <a:latin typeface="Microsoft Sans Serif"/>
                <a:cs typeface="Microsoft Sans Serif"/>
              </a:rPr>
              <a:t>za </a:t>
            </a:r>
            <a:r>
              <a:rPr sz="1452" spc="-100" dirty="0">
                <a:latin typeface="Microsoft Sans Serif"/>
                <a:cs typeface="Microsoft Sans Serif"/>
              </a:rPr>
              <a:t>poslovne</a:t>
            </a:r>
            <a:r>
              <a:rPr sz="1452" spc="9" dirty="0">
                <a:latin typeface="Microsoft Sans Serif"/>
                <a:cs typeface="Microsoft Sans Serif"/>
              </a:rPr>
              <a:t> </a:t>
            </a:r>
            <a:r>
              <a:rPr sz="1452" spc="-91" dirty="0">
                <a:latin typeface="Microsoft Sans Serif"/>
                <a:cs typeface="Microsoft Sans Serif"/>
              </a:rPr>
              <a:t>potrebe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73" dirty="0">
                <a:latin typeface="Microsoft Sans Serif"/>
                <a:cs typeface="Microsoft Sans Serif"/>
              </a:rPr>
              <a:t>financiranje </a:t>
            </a:r>
            <a:r>
              <a:rPr sz="1452" spc="-45" dirty="0">
                <a:latin typeface="Microsoft Sans Serif"/>
                <a:cs typeface="Microsoft Sans Serif"/>
              </a:rPr>
              <a:t>trajnih </a:t>
            </a:r>
            <a:r>
              <a:rPr sz="1452" spc="-54" dirty="0">
                <a:latin typeface="Microsoft Sans Serif"/>
                <a:cs typeface="Microsoft Sans Serif"/>
              </a:rPr>
              <a:t>obrtnih</a:t>
            </a:r>
            <a:r>
              <a:rPr sz="1452" spc="18" dirty="0">
                <a:latin typeface="Microsoft Sans Serif"/>
                <a:cs typeface="Microsoft Sans Serif"/>
              </a:rPr>
              <a:t> </a:t>
            </a:r>
            <a:r>
              <a:rPr sz="1452" spc="-103" dirty="0">
                <a:latin typeface="Microsoft Sans Serif"/>
                <a:cs typeface="Microsoft Sans Serif"/>
              </a:rPr>
              <a:t>sredstava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91" dirty="0">
                <a:latin typeface="Microsoft Sans Serif"/>
                <a:cs typeface="Microsoft Sans Serif"/>
              </a:rPr>
              <a:t>izgradnja, rekonstrukcija, </a:t>
            </a:r>
            <a:r>
              <a:rPr sz="1452" spc="-95" dirty="0">
                <a:latin typeface="Microsoft Sans Serif"/>
                <a:cs typeface="Microsoft Sans Serif"/>
              </a:rPr>
              <a:t>opremanje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00" dirty="0">
                <a:latin typeface="Microsoft Sans Serif"/>
                <a:cs typeface="Microsoft Sans Serif"/>
              </a:rPr>
              <a:t>uređenje broda </a:t>
            </a:r>
            <a:r>
              <a:rPr sz="1452" spc="-145" dirty="0">
                <a:latin typeface="Microsoft Sans Serif"/>
                <a:cs typeface="Microsoft Sans Serif"/>
              </a:rPr>
              <a:t>za </a:t>
            </a:r>
            <a:r>
              <a:rPr sz="1452" spc="-100" dirty="0">
                <a:latin typeface="Microsoft Sans Serif"/>
                <a:cs typeface="Microsoft Sans Serif"/>
              </a:rPr>
              <a:t>poslovne</a:t>
            </a:r>
            <a:r>
              <a:rPr sz="1452" spc="113" dirty="0">
                <a:latin typeface="Microsoft Sans Serif"/>
                <a:cs typeface="Microsoft Sans Serif"/>
              </a:rPr>
              <a:t> </a:t>
            </a:r>
            <a:r>
              <a:rPr sz="1452" spc="-91" dirty="0">
                <a:latin typeface="Microsoft Sans Serif"/>
                <a:cs typeface="Microsoft Sans Serif"/>
              </a:rPr>
              <a:t>potrebe</a:t>
            </a:r>
            <a:endParaRPr sz="1452" dirty="0">
              <a:latin typeface="Microsoft Sans Serif"/>
              <a:cs typeface="Microsoft Sans Serif"/>
            </a:endParaRPr>
          </a:p>
          <a:p>
            <a:pPr marL="27145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73" dirty="0">
                <a:latin typeface="Microsoft Sans Serif"/>
                <a:cs typeface="Microsoft Sans Serif"/>
              </a:rPr>
              <a:t>refinanciranje/refundacija </a:t>
            </a:r>
            <a:r>
              <a:rPr sz="1452" spc="-86" dirty="0">
                <a:latin typeface="Microsoft Sans Serif"/>
                <a:cs typeface="Microsoft Sans Serif"/>
              </a:rPr>
              <a:t>ulaganja </a:t>
            </a:r>
            <a:r>
              <a:rPr sz="1452" spc="-100" dirty="0">
                <a:latin typeface="Microsoft Sans Serif"/>
                <a:cs typeface="Microsoft Sans Serif"/>
              </a:rPr>
              <a:t>u </a:t>
            </a:r>
            <a:r>
              <a:rPr sz="1452" spc="-113" dirty="0">
                <a:latin typeface="Microsoft Sans Serif"/>
                <a:cs typeface="Microsoft Sans Serif"/>
              </a:rPr>
              <a:t>gore </a:t>
            </a:r>
            <a:r>
              <a:rPr sz="1452" spc="-123" dirty="0">
                <a:latin typeface="Microsoft Sans Serif"/>
                <a:cs typeface="Microsoft Sans Serif"/>
              </a:rPr>
              <a:t>navedene</a:t>
            </a:r>
            <a:r>
              <a:rPr sz="1452" spc="-64" dirty="0">
                <a:latin typeface="Microsoft Sans Serif"/>
                <a:cs typeface="Microsoft Sans Serif"/>
              </a:rPr>
              <a:t> </a:t>
            </a:r>
            <a:r>
              <a:rPr sz="1452" spc="-95" dirty="0">
                <a:latin typeface="Microsoft Sans Serif"/>
                <a:cs typeface="Microsoft Sans Serif"/>
              </a:rPr>
              <a:t>namjene</a:t>
            </a:r>
            <a:endParaRPr sz="1452" dirty="0">
              <a:latin typeface="Microsoft Sans Serif"/>
              <a:cs typeface="Microsoft Sans Serif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F3F7EFFC-B384-47D1-BFB1-42C083FA629E}"/>
              </a:ext>
            </a:extLst>
          </p:cNvPr>
          <p:cNvSpPr txBox="1"/>
          <p:nvPr/>
        </p:nvSpPr>
        <p:spPr>
          <a:xfrm>
            <a:off x="2710925" y="4779272"/>
            <a:ext cx="6703551" cy="1128350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452" b="1" spc="-191" dirty="0">
                <a:latin typeface="Arial"/>
                <a:cs typeface="Arial"/>
              </a:rPr>
              <a:t>Rok </a:t>
            </a:r>
            <a:r>
              <a:rPr sz="1452" b="1" spc="-100" dirty="0">
                <a:latin typeface="Arial"/>
                <a:cs typeface="Arial"/>
              </a:rPr>
              <a:t>korištenja </a:t>
            </a:r>
            <a:r>
              <a:rPr sz="1452" b="1" spc="-50" dirty="0">
                <a:latin typeface="Arial"/>
                <a:cs typeface="Arial"/>
              </a:rPr>
              <a:t>i</a:t>
            </a:r>
            <a:r>
              <a:rPr sz="1452" b="1" spc="-163" dirty="0">
                <a:latin typeface="Arial"/>
                <a:cs typeface="Arial"/>
              </a:rPr>
              <a:t> </a:t>
            </a:r>
            <a:r>
              <a:rPr sz="1452" b="1" spc="-73" dirty="0">
                <a:latin typeface="Arial"/>
                <a:cs typeface="Arial"/>
              </a:rPr>
              <a:t>otplate:</a:t>
            </a:r>
            <a:endParaRPr sz="1452" dirty="0">
              <a:latin typeface="Arial"/>
              <a:cs typeface="Arial"/>
            </a:endParaRPr>
          </a:p>
          <a:p>
            <a:pPr marL="271450" marR="4611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100" dirty="0">
                <a:latin typeface="Microsoft Sans Serif"/>
                <a:cs typeface="Microsoft Sans Serif"/>
              </a:rPr>
              <a:t>rok </a:t>
            </a:r>
            <a:r>
              <a:rPr sz="1452" spc="-77" dirty="0">
                <a:latin typeface="Microsoft Sans Serif"/>
                <a:cs typeface="Microsoft Sans Serif"/>
              </a:rPr>
              <a:t>korištenja </a:t>
            </a:r>
            <a:r>
              <a:rPr sz="1452" spc="-86" dirty="0">
                <a:latin typeface="Microsoft Sans Serif"/>
                <a:cs typeface="Microsoft Sans Serif"/>
              </a:rPr>
              <a:t>iznosi </a:t>
            </a:r>
            <a:r>
              <a:rPr sz="1452" spc="-103" dirty="0">
                <a:latin typeface="Microsoft Sans Serif"/>
                <a:cs typeface="Microsoft Sans Serif"/>
              </a:rPr>
              <a:t>do </a:t>
            </a:r>
            <a:r>
              <a:rPr sz="1452" spc="-50" dirty="0">
                <a:latin typeface="Microsoft Sans Serif"/>
                <a:cs typeface="Microsoft Sans Serif"/>
              </a:rPr>
              <a:t>12 </a:t>
            </a:r>
            <a:r>
              <a:rPr sz="1452" spc="-91" dirty="0">
                <a:latin typeface="Microsoft Sans Serif"/>
                <a:cs typeface="Microsoft Sans Serif"/>
              </a:rPr>
              <a:t>mjeseci </a:t>
            </a:r>
            <a:r>
              <a:rPr sz="1452" spc="-77" dirty="0">
                <a:latin typeface="Microsoft Sans Serif"/>
                <a:cs typeface="Microsoft Sans Serif"/>
              </a:rPr>
              <a:t>(osim </a:t>
            </a:r>
            <a:r>
              <a:rPr sz="1452" spc="-100" dirty="0">
                <a:latin typeface="Microsoft Sans Serif"/>
                <a:cs typeface="Microsoft Sans Serif"/>
              </a:rPr>
              <a:t>u </a:t>
            </a:r>
            <a:r>
              <a:rPr sz="1452" spc="-50" dirty="0">
                <a:latin typeface="Microsoft Sans Serif"/>
                <a:cs typeface="Microsoft Sans Serif"/>
              </a:rPr>
              <a:t>iznimnim </a:t>
            </a:r>
            <a:r>
              <a:rPr sz="1452" spc="-77" dirty="0">
                <a:latin typeface="Microsoft Sans Serif"/>
                <a:cs typeface="Microsoft Sans Serif"/>
              </a:rPr>
              <a:t>situacijama), </a:t>
            </a:r>
            <a:r>
              <a:rPr sz="1452" spc="-50" dirty="0">
                <a:latin typeface="Microsoft Sans Serif"/>
                <a:cs typeface="Microsoft Sans Serif"/>
              </a:rPr>
              <a:t>bitno </a:t>
            </a:r>
            <a:r>
              <a:rPr sz="1452" spc="-132" dirty="0">
                <a:latin typeface="Microsoft Sans Serif"/>
                <a:cs typeface="Microsoft Sans Serif"/>
              </a:rPr>
              <a:t>ga </a:t>
            </a:r>
            <a:r>
              <a:rPr sz="1452" spc="-73" dirty="0">
                <a:latin typeface="Microsoft Sans Serif"/>
                <a:cs typeface="Microsoft Sans Serif"/>
              </a:rPr>
              <a:t>je </a:t>
            </a:r>
            <a:r>
              <a:rPr sz="1452" spc="-59" dirty="0">
                <a:latin typeface="Microsoft Sans Serif"/>
                <a:cs typeface="Microsoft Sans Serif"/>
              </a:rPr>
              <a:t>uskladiti </a:t>
            </a:r>
            <a:r>
              <a:rPr sz="1452" spc="-145" dirty="0">
                <a:latin typeface="Microsoft Sans Serif"/>
                <a:cs typeface="Microsoft Sans Serif"/>
              </a:rPr>
              <a:t>sa  </a:t>
            </a:r>
            <a:r>
              <a:rPr sz="1452" spc="-103" dirty="0">
                <a:latin typeface="Microsoft Sans Serif"/>
                <a:cs typeface="Microsoft Sans Serif"/>
              </a:rPr>
              <a:t>samom</a:t>
            </a:r>
            <a:r>
              <a:rPr sz="1452" spc="-45" dirty="0">
                <a:latin typeface="Microsoft Sans Serif"/>
                <a:cs typeface="Microsoft Sans Serif"/>
              </a:rPr>
              <a:t> </a:t>
            </a:r>
            <a:r>
              <a:rPr sz="1452" spc="-64" dirty="0">
                <a:latin typeface="Microsoft Sans Serif"/>
                <a:cs typeface="Microsoft Sans Serif"/>
              </a:rPr>
              <a:t>investicijom</a:t>
            </a:r>
            <a:endParaRPr sz="1452" dirty="0">
              <a:latin typeface="Microsoft Sans Serif"/>
              <a:cs typeface="Microsoft Sans Serif"/>
            </a:endParaRPr>
          </a:p>
          <a:p>
            <a:pPr marL="271450" marR="6340" indent="-260499">
              <a:buClr>
                <a:srgbClr val="00AFD0"/>
              </a:buClr>
              <a:buSzPct val="118750"/>
              <a:buFont typeface="Arial"/>
              <a:buChar char="•"/>
              <a:tabLst>
                <a:tab pos="271450" algn="l"/>
                <a:tab pos="272026" algn="l"/>
              </a:tabLst>
            </a:pPr>
            <a:r>
              <a:rPr sz="1452" spc="-100" dirty="0">
                <a:latin typeface="Microsoft Sans Serif"/>
                <a:cs typeface="Microsoft Sans Serif"/>
              </a:rPr>
              <a:t>rok </a:t>
            </a:r>
            <a:r>
              <a:rPr sz="1452" spc="-50" dirty="0">
                <a:latin typeface="Microsoft Sans Serif"/>
                <a:cs typeface="Microsoft Sans Serif"/>
              </a:rPr>
              <a:t>otplate </a:t>
            </a:r>
            <a:r>
              <a:rPr sz="1452" spc="-86" dirty="0">
                <a:latin typeface="Microsoft Sans Serif"/>
                <a:cs typeface="Microsoft Sans Serif"/>
              </a:rPr>
              <a:t>duži </a:t>
            </a:r>
            <a:r>
              <a:rPr sz="1452" spc="-109" dirty="0">
                <a:latin typeface="Microsoft Sans Serif"/>
                <a:cs typeface="Microsoft Sans Serif"/>
              </a:rPr>
              <a:t>od </a:t>
            </a:r>
            <a:r>
              <a:rPr sz="1452" spc="-50" dirty="0">
                <a:latin typeface="Microsoft Sans Serif"/>
                <a:cs typeface="Microsoft Sans Serif"/>
              </a:rPr>
              <a:t>12 </a:t>
            </a:r>
            <a:r>
              <a:rPr sz="1452" spc="-86" dirty="0">
                <a:latin typeface="Microsoft Sans Serif"/>
                <a:cs typeface="Microsoft Sans Serif"/>
              </a:rPr>
              <a:t>mjeseci- ročnost </a:t>
            </a:r>
            <a:r>
              <a:rPr sz="1452" spc="-77" dirty="0">
                <a:latin typeface="Microsoft Sans Serif"/>
                <a:cs typeface="Microsoft Sans Serif"/>
              </a:rPr>
              <a:t>ovisi </a:t>
            </a:r>
            <a:r>
              <a:rPr sz="1452" spc="-123" dirty="0">
                <a:latin typeface="Microsoft Sans Serif"/>
                <a:cs typeface="Microsoft Sans Serif"/>
              </a:rPr>
              <a:t>o </a:t>
            </a:r>
            <a:r>
              <a:rPr sz="1452" spc="-73" dirty="0">
                <a:latin typeface="Microsoft Sans Serif"/>
                <a:cs typeface="Microsoft Sans Serif"/>
              </a:rPr>
              <a:t>namjeni kredita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18" dirty="0">
                <a:latin typeface="Microsoft Sans Serif"/>
                <a:cs typeface="Microsoft Sans Serif"/>
              </a:rPr>
              <a:t>kreće </a:t>
            </a:r>
            <a:r>
              <a:rPr sz="1452" spc="-150" dirty="0">
                <a:latin typeface="Microsoft Sans Serif"/>
                <a:cs typeface="Microsoft Sans Serif"/>
              </a:rPr>
              <a:t>se </a:t>
            </a:r>
            <a:r>
              <a:rPr sz="1452" spc="-109" dirty="0">
                <a:latin typeface="Microsoft Sans Serif"/>
                <a:cs typeface="Microsoft Sans Serif"/>
              </a:rPr>
              <a:t>od </a:t>
            </a:r>
            <a:r>
              <a:rPr sz="1452" spc="-54" dirty="0">
                <a:latin typeface="Microsoft Sans Serif"/>
                <a:cs typeface="Microsoft Sans Serif"/>
              </a:rPr>
              <a:t>3 </a:t>
            </a:r>
            <a:r>
              <a:rPr sz="1452" spc="-103" dirty="0">
                <a:latin typeface="Microsoft Sans Serif"/>
                <a:cs typeface="Microsoft Sans Serif"/>
              </a:rPr>
              <a:t>do </a:t>
            </a:r>
            <a:r>
              <a:rPr sz="1452" spc="-59" dirty="0">
                <a:latin typeface="Microsoft Sans Serif"/>
                <a:cs typeface="Microsoft Sans Serif"/>
              </a:rPr>
              <a:t>15  </a:t>
            </a:r>
            <a:r>
              <a:rPr sz="1452" spc="-95" dirty="0">
                <a:latin typeface="Microsoft Sans Serif"/>
                <a:cs typeface="Microsoft Sans Serif"/>
              </a:rPr>
              <a:t>godina </a:t>
            </a:r>
            <a:r>
              <a:rPr sz="1452" spc="-77" dirty="0">
                <a:latin typeface="Microsoft Sans Serif"/>
                <a:cs typeface="Microsoft Sans Serif"/>
              </a:rPr>
              <a:t>(programi </a:t>
            </a:r>
            <a:r>
              <a:rPr sz="1452" spc="-103" dirty="0">
                <a:latin typeface="Microsoft Sans Serif"/>
                <a:cs typeface="Microsoft Sans Serif"/>
              </a:rPr>
              <a:t>Početnik </a:t>
            </a:r>
            <a:r>
              <a:rPr sz="1452" dirty="0">
                <a:latin typeface="Microsoft Sans Serif"/>
                <a:cs typeface="Microsoft Sans Serif"/>
              </a:rPr>
              <a:t>i </a:t>
            </a:r>
            <a:r>
              <a:rPr sz="1452" spc="-118" dirty="0">
                <a:latin typeface="Microsoft Sans Serif"/>
                <a:cs typeface="Microsoft Sans Serif"/>
              </a:rPr>
              <a:t>Senior </a:t>
            </a:r>
            <a:r>
              <a:rPr sz="1452" spc="-59" dirty="0">
                <a:latin typeface="Microsoft Sans Serif"/>
                <a:cs typeface="Microsoft Sans Serif"/>
              </a:rPr>
              <a:t>imaju </a:t>
            </a:r>
            <a:r>
              <a:rPr sz="1452" spc="-100" dirty="0">
                <a:latin typeface="Microsoft Sans Serif"/>
                <a:cs typeface="Microsoft Sans Serif"/>
              </a:rPr>
              <a:t>rok </a:t>
            </a:r>
            <a:r>
              <a:rPr sz="1452" spc="-54" dirty="0">
                <a:latin typeface="Microsoft Sans Serif"/>
                <a:cs typeface="Microsoft Sans Serif"/>
              </a:rPr>
              <a:t>otplate </a:t>
            </a:r>
            <a:r>
              <a:rPr sz="1452" spc="-103" dirty="0">
                <a:latin typeface="Microsoft Sans Serif"/>
                <a:cs typeface="Microsoft Sans Serif"/>
              </a:rPr>
              <a:t>do </a:t>
            </a:r>
            <a:r>
              <a:rPr sz="1452" spc="-59" dirty="0">
                <a:latin typeface="Microsoft Sans Serif"/>
                <a:cs typeface="Microsoft Sans Serif"/>
              </a:rPr>
              <a:t>25</a:t>
            </a:r>
            <a:r>
              <a:rPr sz="1452" spc="77" dirty="0">
                <a:latin typeface="Microsoft Sans Serif"/>
                <a:cs typeface="Microsoft Sans Serif"/>
              </a:rPr>
              <a:t> </a:t>
            </a:r>
            <a:r>
              <a:rPr sz="1452" spc="-91" dirty="0">
                <a:latin typeface="Microsoft Sans Serif"/>
                <a:cs typeface="Microsoft Sans Serif"/>
              </a:rPr>
              <a:t>godina)</a:t>
            </a:r>
            <a:endParaRPr sz="1452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853530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032FC7ED-E449-42F5-81A3-7BB5BAB1DAC2}"/>
              </a:ext>
            </a:extLst>
          </p:cNvPr>
          <p:cNvSpPr txBox="1">
            <a:spLocks/>
          </p:cNvSpPr>
          <p:nvPr/>
        </p:nvSpPr>
        <p:spPr>
          <a:xfrm>
            <a:off x="2180721" y="429433"/>
            <a:ext cx="7830555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20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Dugoročno</a:t>
            </a:r>
            <a:r>
              <a:rPr lang="hr-HR" spc="-9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606FC3F2-A71B-4DB3-91C0-29B5D86649CF}"/>
              </a:ext>
            </a:extLst>
          </p:cNvPr>
          <p:cNvSpPr txBox="1"/>
          <p:nvPr/>
        </p:nvSpPr>
        <p:spPr>
          <a:xfrm>
            <a:off x="1343635" y="1125741"/>
            <a:ext cx="9504726" cy="6266941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r>
              <a:rPr lang="hr-HR" sz="1400" b="1" dirty="0">
                <a:latin typeface="Arial" panose="020B0604020202020204" pitchFamily="34" charset="0"/>
                <a:cs typeface="Arial" panose="020B0604020202020204" pitchFamily="34" charset="0"/>
              </a:rPr>
              <a:t>Posebni programi financiranja</a:t>
            </a:r>
          </a:p>
          <a:p>
            <a:pPr marL="11527" algn="just"/>
            <a:endParaRPr lang="hr-HR" sz="1400" b="1" spc="-1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Programi kreditiranja HBOR-a</a:t>
            </a:r>
          </a:p>
          <a:p>
            <a:endParaRPr lang="hr-HR" sz="908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Razvoj malog i srednjeg poduzetništva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Turizam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Poljoprivreda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Zaštita okoliša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Gospodarstvo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Nova proizvodnja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Infrastruktura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Brodarstvo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Energetska obnova zgrada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Restrukturiranje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Trajna obrtna sredstva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Likvidnost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Kreditiranje proizvodnje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Priprema izvoza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Priprema poljoprivredne proizvodnje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Priprema turističke sezone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Start-</a:t>
            </a:r>
            <a:r>
              <a:rPr lang="hr-HR" sz="10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Poduzetništvo žena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Mladi poduzetnici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Pronalasci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Kreditiranje EU projekata</a:t>
            </a:r>
          </a:p>
          <a:p>
            <a:pPr marL="155608" indent="-155608">
              <a:buFont typeface="Arial" panose="020B0604020202020204" pitchFamily="34" charset="0"/>
              <a:buChar char="•"/>
            </a:pP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Financijsko restrukturiranje</a:t>
            </a:r>
          </a:p>
          <a:p>
            <a:r>
              <a:rPr lang="hr-HR" sz="908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hr-HR" sz="908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………………….</a:t>
            </a:r>
          </a:p>
          <a:p>
            <a:endParaRPr lang="hr-HR" sz="72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COVID – 19 mjere</a:t>
            </a:r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hr-HR" sz="72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HBOR ESIF krediti</a:t>
            </a:r>
          </a:p>
          <a:p>
            <a:r>
              <a:rPr lang="hr-HR" sz="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indent="-171450">
              <a:buFontTx/>
              <a:buChar char="-"/>
            </a:pPr>
            <a:r>
              <a:rPr lang="hr-HR" sz="900" dirty="0">
                <a:latin typeface="Arial" panose="020B0604020202020204" pitchFamily="34" charset="0"/>
                <a:cs typeface="Arial" panose="020B0604020202020204" pitchFamily="34" charset="0"/>
              </a:rPr>
              <a:t>Rast i razvoj</a:t>
            </a:r>
          </a:p>
          <a:p>
            <a:pPr marL="171450" indent="-171450">
              <a:buFontTx/>
              <a:buChar char="-"/>
            </a:pPr>
            <a:r>
              <a:rPr lang="hr-HR" sz="900" dirty="0">
                <a:latin typeface="Arial" panose="020B0604020202020204" pitchFamily="34" charset="0"/>
                <a:cs typeface="Arial" panose="020B0604020202020204" pitchFamily="34" charset="0"/>
              </a:rPr>
              <a:t>Investicijski krediti za ruralni razvoj</a:t>
            </a:r>
          </a:p>
          <a:p>
            <a:pPr marL="171450" indent="-171450">
              <a:buFontTx/>
              <a:buChar char="-"/>
            </a:pPr>
            <a:r>
              <a:rPr lang="hr-HR" sz="900" dirty="0">
                <a:latin typeface="Arial" panose="020B0604020202020204" pitchFamily="34" charset="0"/>
                <a:cs typeface="Arial" panose="020B0604020202020204" pitchFamily="34" charset="0"/>
              </a:rPr>
              <a:t>Obrtna sredstva za ruralni razvoj</a:t>
            </a:r>
          </a:p>
          <a:p>
            <a:endParaRPr lang="hr-HR" sz="90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908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hr-HR" sz="90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908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af-ZA" sz="908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90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27" algn="just">
              <a:spcBef>
                <a:spcPts val="994"/>
              </a:spcBef>
            </a:pPr>
            <a:endParaRPr lang="hr-HR" sz="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AF6B20DA-F70F-4658-9D8F-9A59147E6108}"/>
              </a:ext>
            </a:extLst>
          </p:cNvPr>
          <p:cNvSpPr/>
          <p:nvPr/>
        </p:nvSpPr>
        <p:spPr>
          <a:xfrm>
            <a:off x="5366156" y="970727"/>
            <a:ext cx="4249121" cy="3288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608997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: zaobljeni kutovi 5">
            <a:extLst>
              <a:ext uri="{FF2B5EF4-FFF2-40B4-BE49-F238E27FC236}">
                <a16:creationId xmlns:a16="http://schemas.microsoft.com/office/drawing/2014/main" id="{9042C499-5822-4AB1-8874-8989E336567C}"/>
              </a:ext>
            </a:extLst>
          </p:cNvPr>
          <p:cNvSpPr/>
          <p:nvPr/>
        </p:nvSpPr>
        <p:spPr>
          <a:xfrm>
            <a:off x="1904302" y="4068661"/>
            <a:ext cx="4191698" cy="21559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34685558-E31D-4501-A867-47CD9C04123F}"/>
              </a:ext>
            </a:extLst>
          </p:cNvPr>
          <p:cNvSpPr/>
          <p:nvPr/>
        </p:nvSpPr>
        <p:spPr>
          <a:xfrm>
            <a:off x="1904302" y="1602297"/>
            <a:ext cx="4191698" cy="240764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EB83411B-28B0-4307-BB2A-9E66B511DE23}"/>
              </a:ext>
            </a:extLst>
          </p:cNvPr>
          <p:cNvSpPr txBox="1">
            <a:spLocks/>
          </p:cNvSpPr>
          <p:nvPr/>
        </p:nvSpPr>
        <p:spPr>
          <a:xfrm>
            <a:off x="2180723" y="386014"/>
            <a:ext cx="7830555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>
              <a:lnSpc>
                <a:spcPct val="100000"/>
              </a:lnSpc>
              <a:spcBef>
                <a:spcPts val="86"/>
              </a:spcBef>
            </a:pPr>
            <a:r>
              <a:rPr lang="hr-HR" spc="-20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Dugoročno</a:t>
            </a:r>
            <a:r>
              <a:rPr lang="hr-HR" spc="-9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1FFE449B-AB20-45D5-9B99-6052B611E648}"/>
              </a:ext>
            </a:extLst>
          </p:cNvPr>
          <p:cNvSpPr txBox="1"/>
          <p:nvPr/>
        </p:nvSpPr>
        <p:spPr>
          <a:xfrm>
            <a:off x="2114026" y="1150908"/>
            <a:ext cx="7229561" cy="489868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r>
              <a:rPr lang="hr-HR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FINANCIJSKI INSTRUMENTI</a:t>
            </a:r>
          </a:p>
          <a:p>
            <a:pPr marL="11527" algn="just"/>
            <a:endParaRPr lang="hr-HR" sz="908" b="1" spc="-1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27" algn="just"/>
            <a:endParaRPr lang="hr-HR" sz="908" b="1" spc="-1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HAMAG Zajmovi</a:t>
            </a:r>
          </a:p>
          <a:p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Investicije:</a:t>
            </a:r>
          </a:p>
          <a:p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ESIF mikro zajam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ESIF mali zajam</a:t>
            </a:r>
          </a:p>
          <a:p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Mikro zajam za ruralni razvoj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Mali zajam za ruralni razvoj</a:t>
            </a:r>
          </a:p>
          <a:p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Obrtna sredstva: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ESIF mikro zajam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COVID – 19 zajam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Mikro zajam za obrtna sredstva za ruralni razvoj 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HAMAG jamstva: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Nacionalna jamstva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Jamstva za kredite u području kulture i kreativnih industrija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Jamstva za kredite u sektoru mora , prometa i prometne infrastrukture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PLUS</a:t>
            </a:r>
          </a:p>
          <a:p>
            <a:endParaRPr lang="hr-HR" sz="1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ESIF jamstva</a:t>
            </a: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Pojedinačna</a:t>
            </a:r>
          </a:p>
          <a:p>
            <a:r>
              <a:rPr lang="hr-HR" sz="1000" dirty="0" err="1">
                <a:latin typeface="Arial" panose="020B0604020202020204" pitchFamily="34" charset="0"/>
                <a:cs typeface="Arial" panose="020B0604020202020204" pitchFamily="34" charset="0"/>
              </a:rPr>
              <a:t>Portfeljna</a:t>
            </a:r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000" dirty="0">
                <a:latin typeface="Arial" panose="020B0604020202020204" pitchFamily="34" charset="0"/>
                <a:cs typeface="Arial" panose="020B0604020202020204" pitchFamily="34" charset="0"/>
              </a:rPr>
              <a:t>Jamstva za ruralni razvoj	</a:t>
            </a:r>
            <a:r>
              <a:rPr lang="af-ZA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27" algn="just">
              <a:spcBef>
                <a:spcPts val="994"/>
              </a:spcBef>
            </a:pPr>
            <a:endParaRPr lang="hr-HR" sz="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82E27B5E-B869-434C-A64B-9E0B21446432}"/>
              </a:ext>
            </a:extLst>
          </p:cNvPr>
          <p:cNvSpPr/>
          <p:nvPr/>
        </p:nvSpPr>
        <p:spPr>
          <a:xfrm>
            <a:off x="6817453" y="911843"/>
            <a:ext cx="1539418" cy="92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288665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3B9F1D1C-6587-4591-B1B6-985E56ADBC4A}"/>
              </a:ext>
            </a:extLst>
          </p:cNvPr>
          <p:cNvSpPr txBox="1">
            <a:spLocks/>
          </p:cNvSpPr>
          <p:nvPr/>
        </p:nvSpPr>
        <p:spPr>
          <a:xfrm>
            <a:off x="2180721" y="429433"/>
            <a:ext cx="7830555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20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Dugoročno</a:t>
            </a:r>
            <a:r>
              <a:rPr lang="hr-HR" spc="-9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financiranje</a:t>
            </a: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ADDC61BD-9FF4-4B7B-AC97-1AD71D1281FC}"/>
              </a:ext>
            </a:extLst>
          </p:cNvPr>
          <p:cNvSpPr txBox="1"/>
          <p:nvPr/>
        </p:nvSpPr>
        <p:spPr>
          <a:xfrm>
            <a:off x="2180723" y="1150908"/>
            <a:ext cx="7162864" cy="77447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r>
              <a:rPr lang="hr-HR" sz="1400" b="1" dirty="0">
                <a:latin typeface="Arial" panose="020B0604020202020204" pitchFamily="34" charset="0"/>
                <a:cs typeface="Arial" panose="020B0604020202020204" pitchFamily="34" charset="0"/>
              </a:rPr>
              <a:t>Posebni programi financiranja</a:t>
            </a:r>
          </a:p>
          <a:p>
            <a:pPr marL="11527" algn="just"/>
            <a:endParaRPr lang="hr-HR" sz="908" b="1" spc="-1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f-ZA" sz="908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90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27" algn="just">
              <a:spcBef>
                <a:spcPts val="994"/>
              </a:spcBef>
            </a:pPr>
            <a:endParaRPr lang="hr-HR" sz="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A26A28DF-ED39-49CD-B777-2ACCAAAF18CB}"/>
              </a:ext>
            </a:extLst>
          </p:cNvPr>
          <p:cNvSpPr/>
          <p:nvPr/>
        </p:nvSpPr>
        <p:spPr>
          <a:xfrm>
            <a:off x="8026435" y="949646"/>
            <a:ext cx="1539418" cy="92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5348E10-625E-459C-AB4C-A44E7A8F0071}"/>
              </a:ext>
            </a:extLst>
          </p:cNvPr>
          <p:cNvSpPr txBox="1"/>
          <p:nvPr/>
        </p:nvSpPr>
        <p:spPr>
          <a:xfrm>
            <a:off x="2154098" y="1877550"/>
            <a:ext cx="6094602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EIB PF4EE - Kreditna linija uz jamstvo koje pokriva glavnicu i kamatu obračunatu do 90 dana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Dugoročni krediti za financiranje investicija čiji je krajnji rezultat poboljšanje energetske učinkovitosti, </a:t>
            </a:r>
            <a:r>
              <a:rPr lang="hr-HR" sz="1200" dirty="0" err="1">
                <a:latin typeface="Arial" panose="020B0604020202020204" pitchFamily="34" charset="0"/>
                <a:cs typeface="Arial" panose="020B0604020202020204" pitchFamily="34" charset="0"/>
              </a:rPr>
              <a:t>npr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poboljšanje energetske učinkovitosti postojećih zgrada,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izgradnja novih zgrada (isključivo NZEB – </a:t>
            </a:r>
            <a:r>
              <a:rPr lang="hr-HR" sz="1200" dirty="0" err="1">
                <a:latin typeface="Arial" panose="020B0604020202020204" pitchFamily="34" charset="0"/>
                <a:cs typeface="Arial" panose="020B0604020202020204" pitchFamily="34" charset="0"/>
              </a:rPr>
              <a:t>nearly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 zero-</a:t>
            </a:r>
            <a:r>
              <a:rPr lang="hr-HR" sz="12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200" dirty="0" err="1"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proizvodnih postrojenja; 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sustava za grijanje i hlađenje; 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javne rasvjete; 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visoko učinkovitih </a:t>
            </a:r>
            <a:r>
              <a:rPr lang="hr-HR" sz="1200" dirty="0" err="1">
                <a:latin typeface="Arial" panose="020B0604020202020204" pitchFamily="34" charset="0"/>
                <a:cs typeface="Arial" panose="020B0604020202020204" pitchFamily="34" charset="0"/>
              </a:rPr>
              <a:t>kogeneracijskih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 postrojenja, </a:t>
            </a: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• energetski učinkovitih uređaja itd.</a:t>
            </a:r>
          </a:p>
          <a:p>
            <a:endParaRPr lang="hr-H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EIF </a:t>
            </a:r>
            <a:r>
              <a:rPr lang="hr-HR" sz="1200" dirty="0" err="1">
                <a:latin typeface="Arial" panose="020B0604020202020204" pitchFamily="34" charset="0"/>
                <a:cs typeface="Arial" panose="020B0604020202020204" pitchFamily="34" charset="0"/>
              </a:rPr>
              <a:t>InnovFin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 garancija - </a:t>
            </a:r>
            <a:r>
              <a:rPr lang="hr-HR" sz="1200" b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Udovoljenje jednog od kriterija Inovativnosti/ digitalizacije</a:t>
            </a:r>
          </a:p>
          <a:p>
            <a:endParaRPr lang="hr-H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6909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52A54F7-EAC6-445B-9B69-01F10F70EB69}"/>
              </a:ext>
            </a:extLst>
          </p:cNvPr>
          <p:cNvSpPr txBox="1">
            <a:spLocks/>
          </p:cNvSpPr>
          <p:nvPr/>
        </p:nvSpPr>
        <p:spPr>
          <a:xfrm>
            <a:off x="1543050" y="762692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uli Black" charset="0"/>
                <a:cs typeface="Muli Black" charset="0"/>
              </a:rPr>
              <a:t>EU FONDOVI </a:t>
            </a:r>
            <a:br>
              <a:rPr lang="hr-H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uli Black" charset="0"/>
                <a:cs typeface="Muli Black" charset="0"/>
              </a:rPr>
            </a:br>
            <a:r>
              <a:rPr lang="hr-H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uli Black" charset="0"/>
                <a:cs typeface="Muli Black" charset="0"/>
              </a:rPr>
              <a:t>2014. - 2020.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EA50AA1-25E4-4D85-8D82-70D150AC0C19}"/>
              </a:ext>
            </a:extLst>
          </p:cNvPr>
          <p:cNvSpPr txBox="1">
            <a:spLocks/>
          </p:cNvSpPr>
          <p:nvPr/>
        </p:nvSpPr>
        <p:spPr>
          <a:xfrm>
            <a:off x="1467549" y="2635750"/>
            <a:ext cx="3943350" cy="274637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hr-HR" sz="1600" b="1" dirty="0">
                <a:solidFill>
                  <a:schemeClr val="accent1"/>
                </a:solidFill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EUROPSKI STRUKTURNI I INVESTICIJSKI FONDOVI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hr-HR" sz="1600" dirty="0">
              <a:solidFill>
                <a:schemeClr val="accent1"/>
              </a:solidFill>
              <a:latin typeface="Arial" panose="020B0604020202020204" pitchFamily="34" charset="0"/>
              <a:ea typeface="Muli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hr-HR" sz="1600" dirty="0"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Decentralizirani</a:t>
            </a:r>
          </a:p>
          <a:p>
            <a:r>
              <a:rPr lang="hr-HR" sz="1600" dirty="0"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Upravljaju nacionalna tijela</a:t>
            </a:r>
          </a:p>
          <a:p>
            <a:r>
              <a:rPr lang="hr-HR" sz="1600" dirty="0"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Korisnici: uglavnom iz RH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A6B72F4E-9727-42CF-8D10-B57CBD68DECB}"/>
              </a:ext>
            </a:extLst>
          </p:cNvPr>
          <p:cNvSpPr txBox="1">
            <a:spLocks/>
          </p:cNvSpPr>
          <p:nvPr/>
        </p:nvSpPr>
        <p:spPr>
          <a:xfrm>
            <a:off x="6781103" y="2635749"/>
            <a:ext cx="3886200" cy="274637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hr-HR" sz="1400" b="1" dirty="0">
                <a:solidFill>
                  <a:schemeClr val="accent1"/>
                </a:solidFill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PROGRAMI UNIJE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hr-HR" sz="1400" dirty="0">
              <a:solidFill>
                <a:schemeClr val="accent1"/>
              </a:solidFill>
              <a:latin typeface="Arial" panose="020B0604020202020204" pitchFamily="34" charset="0"/>
              <a:ea typeface="Muli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hr-HR" sz="1400" dirty="0"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Centralizirani</a:t>
            </a:r>
          </a:p>
          <a:p>
            <a:r>
              <a:rPr lang="hr-HR" sz="1400" dirty="0"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Upravljaju EU izvršne agencije</a:t>
            </a:r>
          </a:p>
          <a:p>
            <a:r>
              <a:rPr lang="hr-HR" sz="1400" dirty="0">
                <a:latin typeface="Arial" panose="020B0604020202020204" pitchFamily="34" charset="0"/>
                <a:ea typeface="Muli" charset="0"/>
                <a:cs typeface="Arial" panose="020B0604020202020204" pitchFamily="34" charset="0"/>
              </a:rPr>
              <a:t>Korisnici: sve članice EU i zemlje pristupnice</a:t>
            </a:r>
          </a:p>
        </p:txBody>
      </p:sp>
    </p:spTree>
    <p:extLst>
      <p:ext uri="{BB962C8B-B14F-4D97-AF65-F5344CB8AC3E}">
        <p14:creationId xmlns:p14="http://schemas.microsoft.com/office/powerpoint/2010/main" val="15719853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D2ADBDD4-8E0D-4E7C-A1CA-D35D22258CFB}"/>
              </a:ext>
            </a:extLst>
          </p:cNvPr>
          <p:cNvSpPr/>
          <p:nvPr/>
        </p:nvSpPr>
        <p:spPr>
          <a:xfrm>
            <a:off x="2188675" y="1885285"/>
            <a:ext cx="3892872" cy="36008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EUROPSKI STRUKTURNI I INVESTICIJSKI FONDOVI 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EFRR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KF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EPFRR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EFPR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A8820DE-19FC-479D-B88F-ECB3E78766BE}"/>
              </a:ext>
            </a:extLst>
          </p:cNvPr>
          <p:cNvSpPr/>
          <p:nvPr/>
        </p:nvSpPr>
        <p:spPr>
          <a:xfrm>
            <a:off x="6096000" y="2129230"/>
            <a:ext cx="3907325" cy="36426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PROGRAMI UNIJE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OBZOR 2020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ERASMUS +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KREATIVNA EUROPA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EUROPA ZA GRAĐANE</a:t>
            </a:r>
          </a:p>
          <a:p>
            <a:pPr algn="ctr"/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COSME</a:t>
            </a:r>
            <a:b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lang="hr-HR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hr-HR" sz="2000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itchFamily="34" charset="0"/>
              </a:rPr>
              <a:t/>
            </a:r>
            <a:br>
              <a:rPr lang="hr-HR" sz="2000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itchFamily="34" charset="0"/>
              </a:rPr>
            </a:br>
            <a:endParaRPr lang="hr-HR" sz="2000" b="1" dirty="0">
              <a:solidFill>
                <a:schemeClr val="bg1">
                  <a:lumMod val="9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3FA15335-9828-4259-8953-D795B6D47AB8}"/>
              </a:ext>
            </a:extLst>
          </p:cNvPr>
          <p:cNvSpPr txBox="1">
            <a:spLocks/>
          </p:cNvSpPr>
          <p:nvPr/>
        </p:nvSpPr>
        <p:spPr>
          <a:xfrm>
            <a:off x="2600063" y="803667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FONDOVI 2014. - 2020.</a:t>
            </a:r>
            <a:b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PREGLED</a:t>
            </a:r>
          </a:p>
        </p:txBody>
      </p:sp>
    </p:spTree>
    <p:extLst>
      <p:ext uri="{BB962C8B-B14F-4D97-AF65-F5344CB8AC3E}">
        <p14:creationId xmlns:p14="http://schemas.microsoft.com/office/powerpoint/2010/main" val="936600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18E842-F360-4FED-B092-5784ADBAE27E}"/>
              </a:ext>
            </a:extLst>
          </p:cNvPr>
          <p:cNvSpPr txBox="1">
            <a:spLocks/>
          </p:cNvSpPr>
          <p:nvPr/>
        </p:nvSpPr>
        <p:spPr>
          <a:xfrm>
            <a:off x="628650" y="914403"/>
            <a:ext cx="7886700" cy="960335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PROGRAMI UNIJE</a:t>
            </a:r>
          </a:p>
        </p:txBody>
      </p:sp>
      <p:sp>
        <p:nvSpPr>
          <p:cNvPr id="3" name="Rezervirano mjesto sadržaja 5">
            <a:extLst>
              <a:ext uri="{FF2B5EF4-FFF2-40B4-BE49-F238E27FC236}">
                <a16:creationId xmlns:a16="http://schemas.microsoft.com/office/drawing/2014/main" id="{37F02E97-86F6-4A1C-8CBD-78A8FA5C8209}"/>
              </a:ext>
            </a:extLst>
          </p:cNvPr>
          <p:cNvSpPr txBox="1">
            <a:spLocks/>
          </p:cNvSpPr>
          <p:nvPr/>
        </p:nvSpPr>
        <p:spPr>
          <a:xfrm>
            <a:off x="628650" y="1958628"/>
            <a:ext cx="7886700" cy="38131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Programi Unije predstavljaju aktivnosti koje Europska Unija provodi s ciljem promicanja suradnje između država članica u različitim područjima koje se tiču zajedničkih EU politika</a:t>
            </a:r>
            <a:r>
              <a:rPr lang="hr-HR" sz="2400" dirty="0"/>
              <a:t>.</a:t>
            </a:r>
          </a:p>
          <a:p>
            <a:endParaRPr lang="hr-HR" sz="2400" dirty="0"/>
          </a:p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EU za svako  financijsko razdoblje revidira i usvaja nove Programe Unije, pa je došlo do izmjena programa za financijsku perspektivu 2014.-2020. u odnosu na 2007.- 2013.!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395621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sadržaja 2">
            <a:extLst>
              <a:ext uri="{FF2B5EF4-FFF2-40B4-BE49-F238E27FC236}">
                <a16:creationId xmlns:a16="http://schemas.microsoft.com/office/drawing/2014/main" id="{12ABC42B-E6D9-4984-80B0-583EA3FBA692}"/>
              </a:ext>
            </a:extLst>
          </p:cNvPr>
          <p:cNvSpPr txBox="1">
            <a:spLocks/>
          </p:cNvSpPr>
          <p:nvPr/>
        </p:nvSpPr>
        <p:spPr>
          <a:xfrm>
            <a:off x="2152650" y="2857674"/>
            <a:ext cx="7886700" cy="423557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1400" b="1" dirty="0">
                <a:latin typeface="Arial" panose="020B0604020202020204" pitchFamily="34" charset="0"/>
                <a:cs typeface="Arial" panose="020B0604020202020204" pitchFamily="34" charset="0"/>
              </a:rPr>
              <a:t>1. Pozivi za dodjelu BS / bespovratna sredstva iz fondova EU 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Otvoreni pozivi (trajno i privremeno otvoreni)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Izravna dodjela (strateški projekti)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Ograničeni pozivi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r-H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hr-HR" sz="1400" b="1" dirty="0">
                <a:latin typeface="Arial" panose="020B0604020202020204" pitchFamily="34" charset="0"/>
                <a:cs typeface="Arial" panose="020B0604020202020204" pitchFamily="34" charset="0"/>
              </a:rPr>
              <a:t>2. Sekundarna nabava / javna nabava u okviru projekata EU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Robe 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Usluge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Radovi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Zakon o javnoj nabavi (NN 120/2016)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Postupci nabave za osobe koje nisu obveznici zakona o javnoj nabavi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7AA6DC-D7EC-43E5-B282-B5FCCCDB6452}"/>
              </a:ext>
            </a:extLst>
          </p:cNvPr>
          <p:cNvSpPr txBox="1">
            <a:spLocks/>
          </p:cNvSpPr>
          <p:nvPr/>
        </p:nvSpPr>
        <p:spPr>
          <a:xfrm>
            <a:off x="1318591" y="522276"/>
            <a:ext cx="9554817" cy="991324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EUROPSKI STRUKTURNI I INVESTICIJSKI FONDOVI</a:t>
            </a:r>
            <a:br>
              <a:rPr lang="hr-H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2014. - 2020.</a:t>
            </a:r>
            <a:endParaRPr lang="en-US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232E7C69-1397-44DE-9048-D79B36398DA4}"/>
              </a:ext>
            </a:extLst>
          </p:cNvPr>
          <p:cNvSpPr txBox="1">
            <a:spLocks/>
          </p:cNvSpPr>
          <p:nvPr/>
        </p:nvSpPr>
        <p:spPr>
          <a:xfrm>
            <a:off x="435947" y="2473980"/>
            <a:ext cx="7886700" cy="767388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2400" dirty="0">
                <a:solidFill>
                  <a:schemeClr val="accent1"/>
                </a:solidFill>
              </a:rPr>
              <a:t>NAČINI DODJELE SREDSTAVA</a:t>
            </a:r>
          </a:p>
        </p:txBody>
      </p:sp>
    </p:spTree>
    <p:extLst>
      <p:ext uri="{BB962C8B-B14F-4D97-AF65-F5344CB8AC3E}">
        <p14:creationId xmlns:p14="http://schemas.microsoft.com/office/powerpoint/2010/main" val="3585233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35A43E-9998-45A0-8E7D-7E6E1B5CE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617" y="1113109"/>
            <a:ext cx="9984302" cy="1825096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	</a:t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r>
              <a:rPr lang="hr-HR" sz="3600" spc="-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Mogućnosti financiranja poduzetničkih ideja</a:t>
            </a:r>
            <a:endParaRPr lang="hr-HR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76DA681-FA27-45BB-8E1F-01E8BD6DA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617" y="3223378"/>
            <a:ext cx="9984302" cy="685800"/>
          </a:xfrm>
        </p:spPr>
        <p:txBody>
          <a:bodyPr/>
          <a:lstStyle/>
          <a:p>
            <a:pPr algn="ctr"/>
            <a:r>
              <a:rPr lang="hr-HR" dirty="0"/>
              <a:t>HBOR, HAMAG,EIF, EIB, KOMERCIJALNI KREDITI, BESPOVRATNA SREDSTVA 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70526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DE452872-E7EE-477B-A946-A9622F64B754}"/>
              </a:ext>
            </a:extLst>
          </p:cNvPr>
          <p:cNvSpPr txBox="1">
            <a:spLocks/>
          </p:cNvSpPr>
          <p:nvPr/>
        </p:nvSpPr>
        <p:spPr bwMode="auto">
          <a:xfrm>
            <a:off x="889465" y="258714"/>
            <a:ext cx="7465377" cy="122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685800" eaLnBrk="1" hangingPunct="1">
              <a:lnSpc>
                <a:spcPct val="90000"/>
              </a:lnSpc>
              <a:spcBef>
                <a:spcPct val="0"/>
              </a:spcBef>
            </a:pPr>
            <a:r>
              <a:rPr lang="hr-HR" sz="3600" cap="all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uli Black" charset="0"/>
                <a:cs typeface="Muli Black" charset="0"/>
              </a:rPr>
              <a:t>VEZA IZMEĐU PROJEKATA I JAVNIH POLITIKA</a:t>
            </a:r>
            <a:endParaRPr lang="es-HN" sz="3600" cap="all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Muli Black" charset="0"/>
              <a:cs typeface="Muli Black" charset="0"/>
            </a:endParaRP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0BBAF3ED-E4BC-40A2-B23F-A7286815F9DC}"/>
              </a:ext>
            </a:extLst>
          </p:cNvPr>
          <p:cNvSpPr txBox="1">
            <a:spLocks/>
          </p:cNvSpPr>
          <p:nvPr/>
        </p:nvSpPr>
        <p:spPr bwMode="auto">
          <a:xfrm>
            <a:off x="494592" y="1816654"/>
            <a:ext cx="8255125" cy="339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ea typeface="Muli" charset="0"/>
              </a:rPr>
              <a:t>Politike definiraju ciljeve i strategiju</a:t>
            </a: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hr-HR" sz="2000" dirty="0">
              <a:ea typeface="Muli" charset="0"/>
            </a:endParaRP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ea typeface="Muli" charset="0"/>
              </a:rPr>
              <a:t>Projekti su mjere kojima se dolazi do navedenih ciljeva</a:t>
            </a: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hr-HR" sz="2000" dirty="0">
              <a:ea typeface="Muli" charset="0"/>
            </a:endParaRP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ea typeface="Muli" charset="0"/>
              </a:rPr>
              <a:t>Financiranje ostvaruju samo oni koji su usklađeni s javnim politikama (posebice kod projekata velike vrijednosti i infrastrukturnih projekata)</a:t>
            </a: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hr-HR" sz="2000" dirty="0">
              <a:ea typeface="Muli" charset="0"/>
            </a:endParaRP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ea typeface="Muli" charset="0"/>
              </a:rPr>
              <a:t>Odredbe javnih politika navode se u projektnim prijedlozima</a:t>
            </a: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hr-HR" sz="2000" dirty="0">
              <a:ea typeface="Muli" charset="0"/>
            </a:endParaRPr>
          </a:p>
          <a:p>
            <a:pPr eaLnBrk="1" hangingPunct="1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ea typeface="Muli" charset="0"/>
              </a:rPr>
              <a:t>Važan dio projektnog planiranja čini analiza strateških dokumenata (javne politike i operativni programi)</a:t>
            </a:r>
            <a:endParaRPr lang="hr-HR" sz="2000" dirty="0"/>
          </a:p>
          <a:p>
            <a:pPr>
              <a:buClr>
                <a:srgbClr val="3191B9"/>
              </a:buClr>
              <a:buFont typeface="Arial" pitchFamily="34" charset="0"/>
              <a:buChar char="•"/>
            </a:pPr>
            <a:endParaRPr lang="hr-H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21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1">
            <a:extLst>
              <a:ext uri="{FF2B5EF4-FFF2-40B4-BE49-F238E27FC236}">
                <a16:creationId xmlns:a16="http://schemas.microsoft.com/office/drawing/2014/main" id="{DD86E719-B3AD-43F6-843B-5B226FADC0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087591"/>
              </p:ext>
            </p:extLst>
          </p:nvPr>
        </p:nvGraphicFramePr>
        <p:xfrm>
          <a:off x="545285" y="1216405"/>
          <a:ext cx="8156640" cy="440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niOkvir 1">
            <a:extLst>
              <a:ext uri="{FF2B5EF4-FFF2-40B4-BE49-F238E27FC236}">
                <a16:creationId xmlns:a16="http://schemas.microsoft.com/office/drawing/2014/main" id="{61D88E59-684E-45DE-92C2-0C3AC058B0F9}"/>
              </a:ext>
            </a:extLst>
          </p:cNvPr>
          <p:cNvSpPr txBox="1"/>
          <p:nvPr/>
        </p:nvSpPr>
        <p:spPr>
          <a:xfrm>
            <a:off x="545285" y="1216405"/>
            <a:ext cx="5629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IDEJE DO REALIZACIJE</a:t>
            </a:r>
          </a:p>
        </p:txBody>
      </p:sp>
    </p:spTree>
    <p:extLst>
      <p:ext uri="{BB962C8B-B14F-4D97-AF65-F5344CB8AC3E}">
        <p14:creationId xmlns:p14="http://schemas.microsoft.com/office/powerpoint/2010/main" val="3783941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25947C-60BD-4F45-9ADF-DC6513CA9CED}"/>
              </a:ext>
            </a:extLst>
          </p:cNvPr>
          <p:cNvSpPr txBox="1">
            <a:spLocks/>
          </p:cNvSpPr>
          <p:nvPr/>
        </p:nvSpPr>
        <p:spPr>
          <a:xfrm>
            <a:off x="454082" y="207185"/>
            <a:ext cx="8241030" cy="15756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Black" panose="00000A00000000000000" pitchFamily="2" charset="-18"/>
                <a:ea typeface="Muli Black" charset="0"/>
                <a:cs typeface="Muli Black" charset="0"/>
              </a:rPr>
              <a:t>STRATEGIJE I </a:t>
            </a:r>
            <a:r>
              <a:rPr lang="hr-HR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Black" panose="00000A00000000000000" pitchFamily="2" charset="-18"/>
                <a:ea typeface="Muli Black" charset="0"/>
                <a:cs typeface="Muli Black" charset="0"/>
              </a:rPr>
              <a:t>PRIORITETi</a:t>
            </a:r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Black" panose="00000A00000000000000" pitchFamily="2" charset="-18"/>
                <a:ea typeface="Muli Black" charset="0"/>
                <a:cs typeface="Muli Black" charset="0"/>
              </a:rPr>
              <a:t> EU </a:t>
            </a:r>
            <a:r>
              <a:rPr lang="hr-HR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Black" panose="00000A00000000000000" pitchFamily="2" charset="-18"/>
                <a:ea typeface="Muli Black" charset="0"/>
                <a:cs typeface="Muli Black" charset="0"/>
              </a:rPr>
              <a:t>KOHEZIJSKe</a:t>
            </a:r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Black" panose="00000A00000000000000" pitchFamily="2" charset="-18"/>
                <a:ea typeface="Muli Black" charset="0"/>
                <a:cs typeface="Muli Black" charset="0"/>
              </a:rPr>
              <a:t> </a:t>
            </a:r>
            <a:r>
              <a:rPr lang="hr-HR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uli Black" panose="00000A00000000000000" pitchFamily="2" charset="-18"/>
                <a:ea typeface="Muli Black" charset="0"/>
                <a:cs typeface="Muli Black" charset="0"/>
              </a:rPr>
              <a:t>POLITIKe</a:t>
            </a:r>
            <a:endParaRPr lang="hr-HR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uli Black" panose="00000A00000000000000" pitchFamily="2" charset="-18"/>
              <a:ea typeface="Muli Black" charset="0"/>
              <a:cs typeface="Muli Black" charset="0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EA9C05D-F3E5-4E97-8BC8-19C090BD833E}"/>
              </a:ext>
            </a:extLst>
          </p:cNvPr>
          <p:cNvSpPr txBox="1">
            <a:spLocks/>
          </p:cNvSpPr>
          <p:nvPr/>
        </p:nvSpPr>
        <p:spPr>
          <a:xfrm>
            <a:off x="512272" y="1875502"/>
            <a:ext cx="7886700" cy="13604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Prema Kohezijskoj politici države članice moraju ulaganja iz EU fondova usmjeriti na </a:t>
            </a:r>
            <a:r>
              <a:rPr lang="hr-HR" sz="1800" b="1" dirty="0">
                <a:latin typeface="Arial" panose="020B0604020202020204" pitchFamily="34" charset="0"/>
                <a:cs typeface="Arial" panose="020B0604020202020204" pitchFamily="34" charset="0"/>
              </a:rPr>
              <a:t>četiri glavna prioriteta </a:t>
            </a:r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za ekonomski rast i stvaranje radnih mjesta: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7C8CF5F-C10B-4C1B-83BA-91B3A7DE926C}"/>
              </a:ext>
            </a:extLst>
          </p:cNvPr>
          <p:cNvSpPr/>
          <p:nvPr/>
        </p:nvSpPr>
        <p:spPr>
          <a:xfrm>
            <a:off x="1584489" y="3128581"/>
            <a:ext cx="69051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istraživanje i inovacije,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informacijske i komunikacijske tehnologije (IKT),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jačanje konkurentnosti malih i srednjih poduzeća (MSP-ova) 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podrška prijelazu na gospodarstvo s niskom razinom ugljika.</a:t>
            </a:r>
          </a:p>
        </p:txBody>
      </p:sp>
    </p:spTree>
    <p:extLst>
      <p:ext uri="{BB962C8B-B14F-4D97-AF65-F5344CB8AC3E}">
        <p14:creationId xmlns:p14="http://schemas.microsoft.com/office/powerpoint/2010/main" val="3081256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184DDC-4338-4200-90DB-AEAD4F997183}"/>
              </a:ext>
            </a:extLst>
          </p:cNvPr>
          <p:cNvSpPr txBox="1">
            <a:spLocks/>
          </p:cNvSpPr>
          <p:nvPr/>
        </p:nvSpPr>
        <p:spPr>
          <a:xfrm>
            <a:off x="465667" y="148995"/>
            <a:ext cx="804968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uli Black" charset="0"/>
                <a:cs typeface="Muli Black" charset="0"/>
              </a:rPr>
              <a:t>EUROPA 2020.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BD8929F-8898-448E-B2CF-129735846060}"/>
              </a:ext>
            </a:extLst>
          </p:cNvPr>
          <p:cNvSpPr txBox="1">
            <a:spLocks/>
          </p:cNvSpPr>
          <p:nvPr/>
        </p:nvSpPr>
        <p:spPr>
          <a:xfrm>
            <a:off x="465667" y="1587709"/>
            <a:ext cx="7886700" cy="38131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/>
              <a:t>Temeljni strateški dokument Europske unije za razdoblje od 2014. do 2020. godine</a:t>
            </a:r>
          </a:p>
          <a:p>
            <a:r>
              <a:rPr lang="hr-HR"/>
              <a:t>Definira prioritete i ciljeve za daljnji razvoj Europske unije </a:t>
            </a:r>
          </a:p>
          <a:p>
            <a:r>
              <a:rPr lang="hr-HR"/>
              <a:t>Tri prioriteta strategije Europa 2020. koja se međusobno nadopunjuju su:</a:t>
            </a:r>
          </a:p>
          <a:p>
            <a:endParaRPr lang="hr-HR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E1DB336-4A50-40BE-A1E5-EC964E1F5E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892741"/>
              </p:ext>
            </p:extLst>
          </p:nvPr>
        </p:nvGraphicFramePr>
        <p:xfrm>
          <a:off x="562301" y="3688845"/>
          <a:ext cx="8043769" cy="2267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1981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7A3F5-4845-4337-8C84-BBEB01F4E886}"/>
              </a:ext>
            </a:extLst>
          </p:cNvPr>
          <p:cNvSpPr txBox="1">
            <a:spLocks/>
          </p:cNvSpPr>
          <p:nvPr/>
        </p:nvSpPr>
        <p:spPr>
          <a:xfrm>
            <a:off x="528897" y="315250"/>
            <a:ext cx="9756006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OPERATIVNI PROGRAMI RH 2014. – 2020.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94DA9-BD82-4975-91DB-4EC331DFDC30}"/>
              </a:ext>
            </a:extLst>
          </p:cNvPr>
          <p:cNvSpPr txBox="1">
            <a:spLocks/>
          </p:cNvSpPr>
          <p:nvPr/>
        </p:nvSpPr>
        <p:spPr>
          <a:xfrm>
            <a:off x="756407" y="2013333"/>
            <a:ext cx="10679185" cy="28313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  <a:p>
            <a:r>
              <a:rPr lang="hr-HR" sz="2000" dirty="0"/>
              <a:t>Operativni program Konkurentnost i kohezija 2014.–2020. (OPKK)</a:t>
            </a:r>
          </a:p>
          <a:p>
            <a:r>
              <a:rPr lang="hr-HR" sz="2000" dirty="0"/>
              <a:t>Operativni program Učinkoviti ljudski potencijali 2014.–2020.(OPULJP)</a:t>
            </a:r>
          </a:p>
          <a:p>
            <a:r>
              <a:rPr lang="hr-HR" sz="2000" dirty="0"/>
              <a:t>Program ruralnog razvoja RH 2014.–2020. (PRR)</a:t>
            </a:r>
          </a:p>
          <a:p>
            <a:r>
              <a:rPr lang="hr-HR" sz="2000" dirty="0"/>
              <a:t>Operativni program za pomorstvo i ribarstvo 2014.–2020. (OPPR)</a:t>
            </a:r>
          </a:p>
          <a:p>
            <a:r>
              <a:rPr lang="hr-HR" sz="2000" dirty="0"/>
              <a:t>Operativni program za hranu i /ili osnovnu materijalnu pomoć 2014.–2020. (FAED)</a:t>
            </a:r>
          </a:p>
        </p:txBody>
      </p:sp>
    </p:spTree>
    <p:extLst>
      <p:ext uri="{BB962C8B-B14F-4D97-AF65-F5344CB8AC3E}">
        <p14:creationId xmlns:p14="http://schemas.microsoft.com/office/powerpoint/2010/main" val="2401440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6C817-BC05-4056-B0AD-C446584F1C82}"/>
              </a:ext>
            </a:extLst>
          </p:cNvPr>
          <p:cNvSpPr txBox="1">
            <a:spLocks/>
          </p:cNvSpPr>
          <p:nvPr/>
        </p:nvSpPr>
        <p:spPr>
          <a:xfrm>
            <a:off x="1444979" y="643957"/>
            <a:ext cx="9302042" cy="532496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 KONKURENTNOST I KOHEZIJA (OPKK)</a:t>
            </a: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15369DC0-6BE1-436C-B329-70F08E0F76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583240"/>
              </p:ext>
            </p:extLst>
          </p:nvPr>
        </p:nvGraphicFramePr>
        <p:xfrm>
          <a:off x="3163775" y="1176453"/>
          <a:ext cx="5864449" cy="4826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9391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D04ECF0F-2BFC-4BDF-840B-6F3E83433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6588381"/>
              </p:ext>
            </p:extLst>
          </p:nvPr>
        </p:nvGraphicFramePr>
        <p:xfrm>
          <a:off x="2629250" y="1543525"/>
          <a:ext cx="6933500" cy="4387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6BD7088B-FA8E-41DE-B321-879E93B7CC60}"/>
              </a:ext>
            </a:extLst>
          </p:cNvPr>
          <p:cNvSpPr txBox="1">
            <a:spLocks/>
          </p:cNvSpPr>
          <p:nvPr/>
        </p:nvSpPr>
        <p:spPr>
          <a:xfrm>
            <a:off x="1426845" y="465689"/>
            <a:ext cx="933831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 UČINKOVITI LJUDSKI POTENCIJALI (OPULJP)</a:t>
            </a:r>
          </a:p>
        </p:txBody>
      </p:sp>
    </p:spTree>
    <p:extLst>
      <p:ext uri="{BB962C8B-B14F-4D97-AF65-F5344CB8AC3E}">
        <p14:creationId xmlns:p14="http://schemas.microsoft.com/office/powerpoint/2010/main" val="2553345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065B5F1-E04D-4871-88C8-F1833948B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769197"/>
              </p:ext>
            </p:extLst>
          </p:nvPr>
        </p:nvGraphicFramePr>
        <p:xfrm>
          <a:off x="1285919" y="1040344"/>
          <a:ext cx="8702566" cy="508022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84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5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271">
                <a:tc>
                  <a:txBody>
                    <a:bodyPr/>
                    <a:lstStyle/>
                    <a:p>
                      <a:pPr algn="just"/>
                      <a:r>
                        <a:rPr lang="hr-HR" dirty="0"/>
                        <a:t>MJERA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-HR" dirty="0"/>
                        <a:t>UKUPNO(EUR)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M1 - Prenošenje znanja i aktivnosti informiranja </a:t>
                      </a:r>
                      <a:endParaRPr lang="pl-PL" dirty="0">
                        <a:effectLst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13.333.333,33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M2 - Savjetodavne službe, službe za upravljanje poljoprivrednim gospodarstvom i pomoć poljoprivrednim gospodarstvima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21.176.470,59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M3 - Sustavi kvalitete za poljoprivredne proizvode i hranu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7.058.823,53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M4 - Ulaganja u fizičku imovinu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667.058.823,53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vi-VN" dirty="0">
                          <a:latin typeface="Calibri" panose="020F0502020204030204" pitchFamily="34" charset="0"/>
                        </a:rPr>
                        <a:t>M5 - Obnavljanje poljoprivrednog proizvodnog potencijala narušenog elementarnim nepogodama i katastrofalnim događajima te uvođenje odgovarajućih preventivnih aktivnosti </a:t>
                      </a:r>
                      <a:endParaRPr lang="hr-HR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118.117.647,06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M6 - Razvoj poljoprivrednih gospodarstava i poslovanja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/>
                        <a:t>262.928.104,58 </a:t>
                      </a:r>
                      <a:endParaRPr lang="hr-HR" dirty="0">
                        <a:effectLst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/>
                      <a:r>
                        <a:rPr lang="hr-HR" dirty="0"/>
                        <a:t>M7 - Temeljne usluge i obnova sela u ruralnim područjima </a:t>
                      </a:r>
                      <a:endParaRPr lang="hr-HR" b="0" dirty="0"/>
                    </a:p>
                  </a:txBody>
                  <a:tcPr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-HR" dirty="0"/>
                        <a:t>265.882.352,94 </a:t>
                      </a:r>
                    </a:p>
                  </a:txBody>
                  <a:tcPr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/>
                      <a:r>
                        <a:rPr lang="hr-HR" dirty="0"/>
                        <a:t>M8 - Ulaganja u razvoj šumskih područja i poboljšanje održivosti šuma </a:t>
                      </a:r>
                      <a:endParaRPr lang="hr-H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-HR" dirty="0"/>
                        <a:t>92.941.176,47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Naslov 1">
            <a:extLst>
              <a:ext uri="{FF2B5EF4-FFF2-40B4-BE49-F238E27FC236}">
                <a16:creationId xmlns:a16="http://schemas.microsoft.com/office/drawing/2014/main" id="{0536E1DA-B208-4A09-A279-697D7926EDCE}"/>
              </a:ext>
            </a:extLst>
          </p:cNvPr>
          <p:cNvSpPr txBox="1">
            <a:spLocks/>
          </p:cNvSpPr>
          <p:nvPr/>
        </p:nvSpPr>
        <p:spPr>
          <a:xfrm>
            <a:off x="1609091" y="248748"/>
            <a:ext cx="8973817" cy="1325563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RURALNOG RAZVOJA (PRR)</a:t>
            </a:r>
            <a:b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r-HR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09323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442D911E-A9D8-4B9D-9C2A-670E823C3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811864"/>
              </p:ext>
            </p:extLst>
          </p:nvPr>
        </p:nvGraphicFramePr>
        <p:xfrm>
          <a:off x="1898316" y="1287613"/>
          <a:ext cx="8702566" cy="428277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827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271">
                <a:tc>
                  <a:txBody>
                    <a:bodyPr/>
                    <a:lstStyle/>
                    <a:p>
                      <a:pPr algn="just"/>
                      <a:r>
                        <a:rPr lang="vi-VN" b="0" dirty="0">
                          <a:latin typeface="+mn-lt"/>
                        </a:rPr>
                        <a:t>M9 - Uspostava proizvođačkih grupa i organizacija </a:t>
                      </a:r>
                      <a:endParaRPr lang="hr-HR" b="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-HR" b="0" dirty="0">
                          <a:latin typeface="Century Gothic" panose="020B0502020202020204" pitchFamily="34" charset="0"/>
                        </a:rPr>
                        <a:t>8.888.888,89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M10 - Poljoprivreda, okoliš i klimatske promjene </a:t>
                      </a:r>
                      <a:endParaRPr lang="pl-PL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138.830.280,00 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M11 - Ekološki uzgoj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128.309.623,50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M13 - Plaćanja područjima s prirodnim ograničenjima ili ostalim posebnim ograničenjima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321.600.000,00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M16 - Suradnja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8.333.333,33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M17 - Upravljanje rizicima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56.673.373,50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M18 - Financiranje dodatnih nacionalnih izravnih plaćanja za Hrvatsku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hr-HR" dirty="0">
                          <a:latin typeface="+mn-lt"/>
                        </a:rPr>
                        <a:t>139.875.000,00 </a:t>
                      </a:r>
                      <a:endParaRPr lang="hr-HR" dirty="0">
                        <a:effectLst/>
                        <a:latin typeface="+mn-lt"/>
                      </a:endParaRPr>
                    </a:p>
                  </a:txBody>
                  <a:tcPr marL="76200" marR="76200" marT="76200" marB="762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/>
                      <a:r>
                        <a:rPr lang="hr-HR" dirty="0">
                          <a:latin typeface="+mn-lt"/>
                        </a:rPr>
                        <a:t>M19 - LEADER (CLLD)</a:t>
                      </a:r>
                      <a:endParaRPr lang="hr-HR" b="0" dirty="0">
                        <a:latin typeface="+mn-lt"/>
                      </a:endParaRPr>
                    </a:p>
                  </a:txBody>
                  <a:tcPr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-HR" dirty="0">
                          <a:latin typeface="+mn-lt"/>
                        </a:rPr>
                        <a:t>67.540.725,00 </a:t>
                      </a:r>
                    </a:p>
                  </a:txBody>
                  <a:tcPr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algn="just"/>
                      <a:r>
                        <a:rPr lang="hr-HR" dirty="0">
                          <a:latin typeface="+mn-lt"/>
                        </a:rPr>
                        <a:t>M20 - Tehnička pomoć</a:t>
                      </a:r>
                      <a:endParaRPr lang="hr-HR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r-HR" dirty="0">
                          <a:latin typeface="+mn-lt"/>
                        </a:rPr>
                        <a:t>64.746.543,59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Naslov 1">
            <a:extLst>
              <a:ext uri="{FF2B5EF4-FFF2-40B4-BE49-F238E27FC236}">
                <a16:creationId xmlns:a16="http://schemas.microsoft.com/office/drawing/2014/main" id="{F9D5BA71-FD97-42C5-9F8E-324CD4F1473C}"/>
              </a:ext>
            </a:extLst>
          </p:cNvPr>
          <p:cNvSpPr txBox="1">
            <a:spLocks/>
          </p:cNvSpPr>
          <p:nvPr/>
        </p:nvSpPr>
        <p:spPr>
          <a:xfrm>
            <a:off x="329574" y="248748"/>
            <a:ext cx="78867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17864646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C7B03B8-9006-4E73-90C7-E7706B40772E}"/>
              </a:ext>
            </a:extLst>
          </p:cNvPr>
          <p:cNvSpPr txBox="1">
            <a:spLocks/>
          </p:cNvSpPr>
          <p:nvPr/>
        </p:nvSpPr>
        <p:spPr>
          <a:xfrm>
            <a:off x="1522653" y="1817236"/>
            <a:ext cx="7886700" cy="38131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Ciljevi operativnog programa:</a:t>
            </a:r>
          </a:p>
          <a:p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CILJ 1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. - Promicanje konkurentnog, okolišno i gospodarski održivog i društveno odgovornog ribarstva i akvakulture</a:t>
            </a:r>
          </a:p>
          <a:p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CILJ 2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. - Poticanje provedbe Zajedničke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ribarstvene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politike (ZRP)</a:t>
            </a:r>
          </a:p>
          <a:p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CILJ 3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. - Promicanje uravnoteženog i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uključivog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teritorijalnog razvoja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ribarstvenih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područja i </a:t>
            </a:r>
            <a:r>
              <a:rPr lang="hr-HR" sz="1600" dirty="0" err="1">
                <a:latin typeface="Arial" panose="020B0604020202020204" pitchFamily="34" charset="0"/>
                <a:cs typeface="Arial" panose="020B0604020202020204" pitchFamily="34" charset="0"/>
              </a:rPr>
              <a:t>akvakulturnih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 područja u akvakulturi</a:t>
            </a:r>
          </a:p>
          <a:p>
            <a:r>
              <a:rPr lang="hr-HR" sz="1600" b="1" dirty="0">
                <a:latin typeface="Arial" panose="020B0604020202020204" pitchFamily="34" charset="0"/>
                <a:cs typeface="Arial" panose="020B0604020202020204" pitchFamily="34" charset="0"/>
              </a:rPr>
              <a:t>CILJ 4</a:t>
            </a:r>
            <a:r>
              <a:rPr lang="hr-HR" sz="1600" dirty="0">
                <a:latin typeface="Arial" panose="020B0604020202020204" pitchFamily="34" charset="0"/>
                <a:cs typeface="Arial" panose="020B0604020202020204" pitchFamily="34" charset="0"/>
              </a:rPr>
              <a:t>. - Poticanje razvoja i provedbe Integrirane pomorske politike (IPP) Unije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2FF9F56-C0DF-417F-A8FF-32E611718D90}"/>
              </a:ext>
            </a:extLst>
          </p:cNvPr>
          <p:cNvSpPr txBox="1">
            <a:spLocks/>
          </p:cNvSpPr>
          <p:nvPr/>
        </p:nvSpPr>
        <p:spPr>
          <a:xfrm>
            <a:off x="445769" y="265373"/>
            <a:ext cx="1004046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 POMORSTVO I RIBARSTVO (OPPR</a:t>
            </a:r>
            <a:r>
              <a:rPr lang="hr-HR" sz="3600" dirty="0">
                <a:solidFill>
                  <a:schemeClr val="accent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5313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8A3EF0-CE2D-4314-A2C6-EFF2D71AC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/>
          <a:lstStyle/>
          <a:p>
            <a:pPr algn="ctr"/>
            <a:r>
              <a:rPr lang="hr-HR" cap="non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KREDITNI PROCES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99CEB11-CC30-45D2-93B0-58EF46C1A869}"/>
              </a:ext>
            </a:extLst>
          </p:cNvPr>
          <p:cNvSpPr/>
          <p:nvPr/>
        </p:nvSpPr>
        <p:spPr>
          <a:xfrm>
            <a:off x="3165967" y="1962656"/>
            <a:ext cx="5677732" cy="37814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13963830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1EC1CE-6866-466B-B7BE-248974FF3F9B}"/>
              </a:ext>
            </a:extLst>
          </p:cNvPr>
          <p:cNvSpPr txBox="1">
            <a:spLocks/>
          </p:cNvSpPr>
          <p:nvPr/>
        </p:nvSpPr>
        <p:spPr>
          <a:xfrm>
            <a:off x="174587" y="776720"/>
            <a:ext cx="1184282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Muli Black" charset="0"/>
                <a:cs typeface="Muli Black" charset="0"/>
              </a:rPr>
              <a:t>OP ZA HRANU I/ILI OSNOVNU MATERIJALNU POMOĆ 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3893FE3-86B1-45E8-A95B-128C8A64C0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787436"/>
              </p:ext>
            </p:extLst>
          </p:nvPr>
        </p:nvGraphicFramePr>
        <p:xfrm>
          <a:off x="287656" y="2626761"/>
          <a:ext cx="8665151" cy="156508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798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271">
                <a:tc>
                  <a:txBody>
                    <a:bodyPr/>
                    <a:lstStyle/>
                    <a:p>
                      <a:pPr marL="0" algn="just" defTabSz="685800" rtl="0" eaLnBrk="1" latinLnBrk="0" hangingPunct="1"/>
                      <a:r>
                        <a:rPr lang="hr-HR" sz="13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VRSTA MATERIJALNE POMOĆI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685800" rtl="0" eaLnBrk="1" latinLnBrk="0" hangingPunct="1"/>
                      <a:endParaRPr lang="hr-HR" sz="13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marL="0" algn="just" defTabSz="685800" rtl="0" eaLnBrk="1" fontAlgn="t" latinLnBrk="0" hangingPunct="1"/>
                      <a:r>
                        <a:rPr lang="hr-HR" sz="13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Tehnička pomoć</a:t>
                      </a:r>
                      <a:endParaRPr lang="pl-PL" sz="13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fontAlgn="t" latinLnBrk="0" hangingPunct="1"/>
                      <a:endParaRPr lang="hr-HR" sz="13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marL="0" algn="just" defTabSz="685800" rtl="0" eaLnBrk="1" fontAlgn="t" latinLnBrk="0" hangingPunct="1"/>
                      <a:r>
                        <a:rPr lang="hr-HR" sz="13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MD1- Nedostatak hrane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algn="just" defTabSz="685800" rtl="0" eaLnBrk="1" fontAlgn="t" latinLnBrk="0" hangingPunct="1"/>
                      <a:endParaRPr lang="hr-HR" sz="13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271">
                <a:tc>
                  <a:txBody>
                    <a:bodyPr/>
                    <a:lstStyle/>
                    <a:p>
                      <a:pPr marL="0" algn="just" defTabSz="685800" rtl="0" eaLnBrk="1" fontAlgn="t" latinLnBrk="0" hangingPunct="1"/>
                      <a:r>
                        <a:rPr lang="hr-HR" sz="13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MD2 – Nedostatak osnovne materijalne pomoći</a:t>
                      </a: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685800" rtl="0" eaLnBrk="1" fontAlgn="t" latinLnBrk="0" hangingPunct="1"/>
                      <a:endParaRPr lang="hr-HR" sz="13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6200" marR="76200" marT="76200" marB="76200">
                    <a:solidFill>
                      <a:srgbClr val="D2C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1395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5BE3445-E1D7-4818-80EB-9DD397CD872D}"/>
              </a:ext>
            </a:extLst>
          </p:cNvPr>
          <p:cNvSpPr txBox="1"/>
          <p:nvPr/>
        </p:nvSpPr>
        <p:spPr>
          <a:xfrm>
            <a:off x="0" y="1048523"/>
            <a:ext cx="12192000" cy="801501"/>
          </a:xfrm>
          <a:prstGeom prst="rect">
            <a:avLst/>
          </a:prstGeom>
          <a:ln w="12700">
            <a:noFill/>
          </a:ln>
        </p:spPr>
        <p:txBody>
          <a:bodyPr vert="horz" wrap="square" lIns="0" tIns="57150" rIns="0" bIns="0" rtlCol="0">
            <a:spAutoFit/>
          </a:bodyPr>
          <a:lstStyle/>
          <a:p>
            <a:pPr marL="429259" algn="ctr">
              <a:lnSpc>
                <a:spcPts val="2850"/>
              </a:lnSpc>
              <a:spcBef>
                <a:spcPts val="450"/>
              </a:spcBef>
              <a:tabLst>
                <a:tab pos="3689985" algn="l"/>
              </a:tabLst>
            </a:pPr>
            <a:r>
              <a:rPr sz="2400" spc="-2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Pregovori</a:t>
            </a:r>
            <a:r>
              <a:rPr sz="2400" spc="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 </a:t>
            </a:r>
            <a:r>
              <a:rPr sz="24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o</a:t>
            </a:r>
            <a:r>
              <a:rPr sz="2400" spc="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 </a:t>
            </a:r>
            <a:r>
              <a:rPr sz="24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prijedlogu	</a:t>
            </a:r>
            <a:r>
              <a:rPr sz="2400" spc="-3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Europske </a:t>
            </a:r>
            <a:r>
              <a:rPr sz="24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komisije </a:t>
            </a:r>
            <a:r>
              <a:rPr sz="24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o </a:t>
            </a:r>
            <a:r>
              <a:rPr sz="24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Višegodišnjem</a:t>
            </a:r>
            <a:r>
              <a:rPr sz="2400" spc="6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 </a:t>
            </a:r>
            <a:r>
              <a:rPr sz="2400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Financijskom</a:t>
            </a:r>
            <a:endParaRPr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 Nova"/>
            </a:endParaRPr>
          </a:p>
          <a:p>
            <a:pPr marL="429259" algn="ctr">
              <a:lnSpc>
                <a:spcPts val="2850"/>
              </a:lnSpc>
            </a:pPr>
            <a:r>
              <a:rPr sz="24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okviru </a:t>
            </a:r>
            <a:r>
              <a:rPr sz="2400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(VFO) </a:t>
            </a:r>
            <a:r>
              <a:rPr sz="24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za razdoblje 2021. –</a:t>
            </a:r>
            <a:r>
              <a:rPr sz="2400" spc="4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 </a:t>
            </a:r>
            <a:r>
              <a:rPr sz="24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 Nova"/>
              </a:rPr>
              <a:t>2027.</a:t>
            </a:r>
            <a:endParaRPr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 Nov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C440F3E-C070-49EF-AEE5-9A50A55AAC1B}"/>
              </a:ext>
            </a:extLst>
          </p:cNvPr>
          <p:cNvSpPr txBox="1"/>
          <p:nvPr/>
        </p:nvSpPr>
        <p:spPr>
          <a:xfrm>
            <a:off x="612714" y="2079739"/>
            <a:ext cx="10966571" cy="2928238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830"/>
              </a:spcBef>
              <a:buFont typeface="Arial" panose="020B0604020202020204" pitchFamily="34" charset="0"/>
              <a:buChar char="•"/>
            </a:pPr>
            <a:r>
              <a:rPr sz="1600" spc="-10" dirty="0" err="1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Pregovori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VFO-u </a:t>
            </a:r>
            <a:r>
              <a:rPr sz="16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razdoblje </a:t>
            </a:r>
            <a:r>
              <a:rPr sz="16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2021.–2027.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započeli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svibnju</a:t>
            </a:r>
            <a:r>
              <a:rPr sz="1600" spc="-2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indent="-285750">
              <a:lnSpc>
                <a:spcPts val="2510"/>
              </a:lnSpc>
              <a:spcBef>
                <a:spcPts val="730"/>
              </a:spcBef>
              <a:buFont typeface="Arial" panose="020B0604020202020204" pitchFamily="34" charset="0"/>
              <a:buChar char="•"/>
            </a:pPr>
            <a:r>
              <a:rPr sz="1600" spc="-5" dirty="0" err="1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Naredne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dvije godine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održani brojni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neuspješni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sastanci,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izbijanjem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pandemije</a:t>
            </a:r>
            <a:r>
              <a:rPr sz="1600" spc="-2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COVID-19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510"/>
              </a:lnSpc>
            </a:pPr>
            <a:r>
              <a:rPr lang="hr-HR"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pregovori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se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dodatno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usporili i</a:t>
            </a:r>
            <a:r>
              <a:rPr sz="1600" spc="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zakomplicirali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marR="5080" indent="-285750">
              <a:lnSpc>
                <a:spcPts val="2380"/>
              </a:lnSpc>
              <a:spcBef>
                <a:spcPts val="1030"/>
              </a:spcBef>
              <a:buFont typeface="Arial" panose="020B0604020202020204" pitchFamily="34" charset="0"/>
              <a:buChar char="•"/>
            </a:pP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četverodnevnom sastanku </a:t>
            </a:r>
            <a:r>
              <a:rPr sz="16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Europskog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vijeća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srpnju </a:t>
            </a:r>
            <a:r>
              <a:rPr sz="16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2020.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napokon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usvojeni Zaključci </a:t>
            </a:r>
            <a:r>
              <a:rPr sz="1600" spc="-3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EV-a  </a:t>
            </a:r>
            <a:r>
              <a:rPr sz="16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predstavljaju </a:t>
            </a:r>
            <a:r>
              <a:rPr sz="16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uravnoteženo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rješenje </a:t>
            </a:r>
            <a:r>
              <a:rPr sz="16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uzima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obzir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interese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pozicije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svih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sz="1600" spc="26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država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335"/>
              </a:lnSpc>
            </a:pPr>
            <a:r>
              <a:rPr lang="hr-HR"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 err="1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članica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marR="5715" indent="-285750">
              <a:lnSpc>
                <a:spcPts val="2380"/>
              </a:lnSpc>
              <a:spcBef>
                <a:spcPts val="1040"/>
              </a:spcBef>
              <a:buFont typeface="Arial" panose="020B0604020202020204" pitchFamily="34" charset="0"/>
              <a:buChar char="•"/>
            </a:pPr>
            <a:r>
              <a:rPr sz="1600" spc="-10" dirty="0" err="1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Dogovoreno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ukupno </a:t>
            </a:r>
            <a:r>
              <a:rPr sz="1600" b="1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1824 </a:t>
            </a:r>
            <a:r>
              <a:rPr sz="1600" b="1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milijarde </a:t>
            </a:r>
            <a:r>
              <a:rPr sz="1600" b="1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 </a:t>
            </a:r>
            <a:r>
              <a:rPr sz="16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razdoblje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2021.-2027., od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čega </a:t>
            </a:r>
            <a:r>
              <a:rPr sz="1600" b="1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1074 </a:t>
            </a:r>
            <a:r>
              <a:rPr sz="1600" b="1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milijarde  </a:t>
            </a:r>
            <a:r>
              <a:rPr sz="1600" b="1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okviru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VFO-a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600" b="1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 </a:t>
            </a:r>
            <a:r>
              <a:rPr sz="1600" b="1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1600" b="1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okviru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zajedničkog </a:t>
            </a:r>
            <a:r>
              <a:rPr sz="16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paketa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mjera </a:t>
            </a:r>
            <a:r>
              <a:rPr sz="16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odgovor </a:t>
            </a:r>
            <a:r>
              <a:rPr sz="16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krizu  </a:t>
            </a:r>
            <a:r>
              <a:rPr sz="1600" spc="-4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(tzv. </a:t>
            </a:r>
            <a:r>
              <a:rPr sz="16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Generation</a:t>
            </a:r>
            <a:r>
              <a:rPr sz="1600" spc="9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2495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F9D5DAA8-60E7-41F2-AF41-09EBE6C84CC9}"/>
              </a:ext>
            </a:extLst>
          </p:cNvPr>
          <p:cNvSpPr/>
          <p:nvPr/>
        </p:nvSpPr>
        <p:spPr>
          <a:xfrm>
            <a:off x="2691003" y="2025274"/>
            <a:ext cx="6809993" cy="3522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58835EE-027B-4614-831D-FE772D6E366C}"/>
              </a:ext>
            </a:extLst>
          </p:cNvPr>
          <p:cNvSpPr txBox="1"/>
          <p:nvPr/>
        </p:nvSpPr>
        <p:spPr>
          <a:xfrm>
            <a:off x="7128883" y="2533079"/>
            <a:ext cx="1016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1074,3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5F7F2F63-A971-4337-9A7B-583377AAD9DC}"/>
              </a:ext>
            </a:extLst>
          </p:cNvPr>
          <p:cNvSpPr txBox="1"/>
          <p:nvPr/>
        </p:nvSpPr>
        <p:spPr>
          <a:xfrm>
            <a:off x="4342716" y="2572004"/>
            <a:ext cx="565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750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9D265E65-3C9B-4EF7-8C1A-59A4E1AD7A1E}"/>
              </a:ext>
            </a:extLst>
          </p:cNvPr>
          <p:cNvSpPr txBox="1"/>
          <p:nvPr/>
        </p:nvSpPr>
        <p:spPr>
          <a:xfrm>
            <a:off x="5091077" y="855853"/>
            <a:ext cx="3163690" cy="73244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179705">
              <a:lnSpc>
                <a:spcPct val="102099"/>
              </a:lnSpc>
              <a:spcBef>
                <a:spcPts val="40"/>
              </a:spcBef>
            </a:pPr>
            <a:r>
              <a:rPr sz="2400" b="1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Plan </a:t>
            </a:r>
            <a:r>
              <a:rPr sz="2400" b="1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for </a:t>
            </a:r>
            <a:r>
              <a:rPr sz="2400" b="1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Europe  1.824,3 </a:t>
            </a:r>
            <a:r>
              <a:rPr sz="2400" b="1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mlrd.</a:t>
            </a:r>
            <a:r>
              <a:rPr sz="2400" b="1" spc="-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 </a:t>
            </a:r>
            <a:r>
              <a:rPr sz="2400" b="1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eura</a:t>
            </a:r>
            <a:endParaRPr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F2E178B3-1703-4AF7-8521-DD6D80E42116}"/>
              </a:ext>
            </a:extLst>
          </p:cNvPr>
          <p:cNvSpPr txBox="1"/>
          <p:nvPr/>
        </p:nvSpPr>
        <p:spPr>
          <a:xfrm>
            <a:off x="7689879" y="3024124"/>
            <a:ext cx="411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VFO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92CFE94-F791-454A-A4A7-0E48F83F1FBE}"/>
              </a:ext>
            </a:extLst>
          </p:cNvPr>
          <p:cNvSpPr txBox="1"/>
          <p:nvPr/>
        </p:nvSpPr>
        <p:spPr>
          <a:xfrm>
            <a:off x="3489719" y="3129280"/>
            <a:ext cx="1873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Next Generation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EU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963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10866034-D60D-4E03-AAE2-4E808CA74653}"/>
              </a:ext>
            </a:extLst>
          </p:cNvPr>
          <p:cNvSpPr/>
          <p:nvPr/>
        </p:nvSpPr>
        <p:spPr>
          <a:xfrm>
            <a:off x="3582543" y="2005828"/>
            <a:ext cx="5026914" cy="23294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EA98A919-55A9-4BFC-B424-E7D485AF2383}"/>
              </a:ext>
            </a:extLst>
          </p:cNvPr>
          <p:cNvSpPr txBox="1"/>
          <p:nvPr/>
        </p:nvSpPr>
        <p:spPr>
          <a:xfrm>
            <a:off x="6473361" y="2379589"/>
            <a:ext cx="565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390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BF1D03B8-727E-498E-B065-D2DABFF1932C}"/>
              </a:ext>
            </a:extLst>
          </p:cNvPr>
          <p:cNvSpPr txBox="1"/>
          <p:nvPr/>
        </p:nvSpPr>
        <p:spPr>
          <a:xfrm>
            <a:off x="4513280" y="2399147"/>
            <a:ext cx="922786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360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4F835A42-458D-4AAC-8E35-AAA51C680B99}"/>
              </a:ext>
            </a:extLst>
          </p:cNvPr>
          <p:cNvSpPr txBox="1"/>
          <p:nvPr/>
        </p:nvSpPr>
        <p:spPr>
          <a:xfrm>
            <a:off x="4264786" y="406022"/>
            <a:ext cx="345105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Next Generation</a:t>
            </a:r>
            <a:r>
              <a:rPr sz="2800" spc="-7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 </a:t>
            </a:r>
            <a:r>
              <a:rPr sz="28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EU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40"/>
              </a:spcBef>
            </a:pP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750 </a:t>
            </a:r>
            <a:r>
              <a:rPr sz="28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mlrd.</a:t>
            </a:r>
            <a:r>
              <a:rPr sz="2800" spc="-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 </a:t>
            </a:r>
            <a:r>
              <a:rPr sz="28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eura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C8481D96-F512-45F0-9CD2-75115ACDB35D}"/>
              </a:ext>
            </a:extLst>
          </p:cNvPr>
          <p:cNvSpPr/>
          <p:nvPr/>
        </p:nvSpPr>
        <p:spPr>
          <a:xfrm>
            <a:off x="4340205" y="4335262"/>
            <a:ext cx="125095" cy="125095"/>
          </a:xfrm>
          <a:custGeom>
            <a:avLst/>
            <a:gdLst/>
            <a:ahLst/>
            <a:cxnLst/>
            <a:rect l="l" t="t" r="r" b="b"/>
            <a:pathLst>
              <a:path w="125094" h="125094">
                <a:moveTo>
                  <a:pt x="0" y="124967"/>
                </a:moveTo>
                <a:lnTo>
                  <a:pt x="124968" y="124967"/>
                </a:lnTo>
                <a:lnTo>
                  <a:pt x="124968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4BB4671B-D0DA-4532-98EA-6D35BE64B350}"/>
              </a:ext>
            </a:extLst>
          </p:cNvPr>
          <p:cNvSpPr txBox="1"/>
          <p:nvPr/>
        </p:nvSpPr>
        <p:spPr>
          <a:xfrm>
            <a:off x="6210471" y="2881125"/>
            <a:ext cx="165607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Bespovratna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sredstva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20">
            <a:extLst>
              <a:ext uri="{FF2B5EF4-FFF2-40B4-BE49-F238E27FC236}">
                <a16:creationId xmlns:a16="http://schemas.microsoft.com/office/drawing/2014/main" id="{D6A6EBA4-9FD1-452F-B027-CA611B6DC0B7}"/>
              </a:ext>
            </a:extLst>
          </p:cNvPr>
          <p:cNvSpPr/>
          <p:nvPr/>
        </p:nvSpPr>
        <p:spPr>
          <a:xfrm>
            <a:off x="6806037" y="4335262"/>
            <a:ext cx="127000" cy="125095"/>
          </a:xfrm>
          <a:custGeom>
            <a:avLst/>
            <a:gdLst/>
            <a:ahLst/>
            <a:cxnLst/>
            <a:rect l="l" t="t" r="r" b="b"/>
            <a:pathLst>
              <a:path w="127000" h="125094">
                <a:moveTo>
                  <a:pt x="0" y="124967"/>
                </a:moveTo>
                <a:lnTo>
                  <a:pt x="126491" y="124967"/>
                </a:lnTo>
                <a:lnTo>
                  <a:pt x="126491" y="0"/>
                </a:lnTo>
                <a:lnTo>
                  <a:pt x="0" y="0"/>
                </a:lnTo>
                <a:lnTo>
                  <a:pt x="0" y="124967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1">
            <a:extLst>
              <a:ext uri="{FF2B5EF4-FFF2-40B4-BE49-F238E27FC236}">
                <a16:creationId xmlns:a16="http://schemas.microsoft.com/office/drawing/2014/main" id="{3C11D789-9042-4FD3-AD4A-D3D58D194ACE}"/>
              </a:ext>
            </a:extLst>
          </p:cNvPr>
          <p:cNvSpPr txBox="1"/>
          <p:nvPr/>
        </p:nvSpPr>
        <p:spPr>
          <a:xfrm>
            <a:off x="4576349" y="2919593"/>
            <a:ext cx="755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Zajmovi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87942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3">
            <a:extLst>
              <a:ext uri="{FF2B5EF4-FFF2-40B4-BE49-F238E27FC236}">
                <a16:creationId xmlns:a16="http://schemas.microsoft.com/office/drawing/2014/main" id="{C995FAC8-E8A7-42C7-BF75-301A8B2E5800}"/>
              </a:ext>
            </a:extLst>
          </p:cNvPr>
          <p:cNvSpPr/>
          <p:nvPr/>
        </p:nvSpPr>
        <p:spPr>
          <a:xfrm>
            <a:off x="3264905" y="2341731"/>
            <a:ext cx="4414266" cy="20032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4">
            <a:extLst>
              <a:ext uri="{FF2B5EF4-FFF2-40B4-BE49-F238E27FC236}">
                <a16:creationId xmlns:a16="http://schemas.microsoft.com/office/drawing/2014/main" id="{704A4E33-20FF-4000-B039-81B260660A56}"/>
              </a:ext>
            </a:extLst>
          </p:cNvPr>
          <p:cNvSpPr txBox="1"/>
          <p:nvPr/>
        </p:nvSpPr>
        <p:spPr>
          <a:xfrm>
            <a:off x="6126407" y="2636020"/>
            <a:ext cx="565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360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4F4ED802-51A7-4913-AD3B-20886C022D03}"/>
              </a:ext>
            </a:extLst>
          </p:cNvPr>
          <p:cNvSpPr txBox="1"/>
          <p:nvPr/>
        </p:nvSpPr>
        <p:spPr>
          <a:xfrm>
            <a:off x="4101951" y="2636020"/>
            <a:ext cx="83629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312,5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9" name="object 26">
            <a:extLst>
              <a:ext uri="{FF2B5EF4-FFF2-40B4-BE49-F238E27FC236}">
                <a16:creationId xmlns:a16="http://schemas.microsoft.com/office/drawing/2014/main" id="{47E53BA5-17B5-4662-8470-1E6246AD679B}"/>
              </a:ext>
            </a:extLst>
          </p:cNvPr>
          <p:cNvSpPr txBox="1"/>
          <p:nvPr/>
        </p:nvSpPr>
        <p:spPr>
          <a:xfrm>
            <a:off x="3795321" y="1084842"/>
            <a:ext cx="335343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Recovery </a:t>
            </a:r>
            <a:r>
              <a:rPr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and </a:t>
            </a:r>
            <a:r>
              <a:rPr sz="2000" b="1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Resilience</a:t>
            </a:r>
            <a:r>
              <a:rPr sz="2000" b="1" spc="-8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 </a:t>
            </a:r>
            <a:r>
              <a:rPr sz="2000" b="1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Facility</a:t>
            </a:r>
            <a:endParaRPr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40"/>
              </a:spcBef>
            </a:pPr>
            <a:r>
              <a:rPr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672,5 </a:t>
            </a:r>
            <a:r>
              <a:rPr sz="20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mlrd.</a:t>
            </a:r>
            <a:r>
              <a:rPr sz="2000" spc="-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 </a:t>
            </a:r>
            <a:r>
              <a:rPr sz="20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Calibri"/>
              </a:rPr>
              <a:t>eura</a:t>
            </a:r>
            <a:endParaRPr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1" name="object 29">
            <a:extLst>
              <a:ext uri="{FF2B5EF4-FFF2-40B4-BE49-F238E27FC236}">
                <a16:creationId xmlns:a16="http://schemas.microsoft.com/office/drawing/2014/main" id="{7C2C4512-C4DA-4ED3-822A-635B89F49148}"/>
              </a:ext>
            </a:extLst>
          </p:cNvPr>
          <p:cNvSpPr txBox="1"/>
          <p:nvPr/>
        </p:nvSpPr>
        <p:spPr>
          <a:xfrm>
            <a:off x="5475766" y="3129280"/>
            <a:ext cx="163242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Bespovratna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sredstva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3" name="object 32">
            <a:extLst>
              <a:ext uri="{FF2B5EF4-FFF2-40B4-BE49-F238E27FC236}">
                <a16:creationId xmlns:a16="http://schemas.microsoft.com/office/drawing/2014/main" id="{548146CE-E906-45AB-9EBF-7188EE0D80F0}"/>
              </a:ext>
            </a:extLst>
          </p:cNvPr>
          <p:cNvSpPr txBox="1"/>
          <p:nvPr/>
        </p:nvSpPr>
        <p:spPr>
          <a:xfrm>
            <a:off x="4181960" y="3193520"/>
            <a:ext cx="756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Zajmo</a:t>
            </a:r>
            <a:r>
              <a:rPr sz="1800" dirty="0">
                <a:latin typeface="Calibri"/>
                <a:cs typeface="Calibri"/>
              </a:rPr>
              <a:t>vi</a:t>
            </a:r>
          </a:p>
        </p:txBody>
      </p:sp>
    </p:spTree>
    <p:extLst>
      <p:ext uri="{BB962C8B-B14F-4D97-AF65-F5344CB8AC3E}">
        <p14:creationId xmlns:p14="http://schemas.microsoft.com/office/powerpoint/2010/main" val="37102670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>
            <a:extLst>
              <a:ext uri="{FF2B5EF4-FFF2-40B4-BE49-F238E27FC236}">
                <a16:creationId xmlns:a16="http://schemas.microsoft.com/office/drawing/2014/main" id="{24FD130F-F6D7-490C-B9CF-1D10F64F39ED}"/>
              </a:ext>
            </a:extLst>
          </p:cNvPr>
          <p:cNvSpPr/>
          <p:nvPr/>
        </p:nvSpPr>
        <p:spPr>
          <a:xfrm>
            <a:off x="3334068" y="1198732"/>
            <a:ext cx="6036564" cy="3581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solidFill>
                <a:schemeClr val="accent1"/>
              </a:solidFill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0A7CFBC9-0812-44A3-A3C4-E98E40BBC6A9}"/>
              </a:ext>
            </a:extLst>
          </p:cNvPr>
          <p:cNvSpPr txBox="1"/>
          <p:nvPr/>
        </p:nvSpPr>
        <p:spPr>
          <a:xfrm>
            <a:off x="5160328" y="1717476"/>
            <a:ext cx="23863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chemeClr val="accent1"/>
                </a:solidFill>
                <a:latin typeface="Calibri"/>
                <a:cs typeface="Calibri"/>
              </a:rPr>
              <a:t>Za</a:t>
            </a:r>
            <a:r>
              <a:rPr sz="3600" b="1" spc="-5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chemeClr val="accent1"/>
                </a:solidFill>
                <a:latin typeface="Calibri"/>
                <a:cs typeface="Calibri"/>
              </a:rPr>
              <a:t>Hrvatsku:</a:t>
            </a:r>
            <a:endParaRPr sz="3600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9" name="object 21">
            <a:extLst>
              <a:ext uri="{FF2B5EF4-FFF2-40B4-BE49-F238E27FC236}">
                <a16:creationId xmlns:a16="http://schemas.microsoft.com/office/drawing/2014/main" id="{65202EF4-1DAD-4E8B-8CE5-66EF94D02991}"/>
              </a:ext>
            </a:extLst>
          </p:cNvPr>
          <p:cNvSpPr txBox="1"/>
          <p:nvPr/>
        </p:nvSpPr>
        <p:spPr>
          <a:xfrm>
            <a:off x="4669092" y="2696443"/>
            <a:ext cx="444690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&gt; 22 </a:t>
            </a:r>
            <a:r>
              <a:rPr sz="3200" b="1" spc="-5" dirty="0" err="1">
                <a:latin typeface="Calibri"/>
                <a:cs typeface="Calibri"/>
              </a:rPr>
              <a:t>milijarde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25" dirty="0" err="1">
                <a:latin typeface="Calibri"/>
                <a:cs typeface="Calibri"/>
              </a:rPr>
              <a:t>eura</a:t>
            </a:r>
            <a:endParaRPr sz="4200" baseline="17857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 dirty="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&gt; 166 </a:t>
            </a:r>
            <a:r>
              <a:rPr sz="3200" b="1" spc="-5" dirty="0">
                <a:latin typeface="Calibri"/>
                <a:cs typeface="Calibri"/>
              </a:rPr>
              <a:t>milijardi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kuna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7375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E628966A-2166-4786-9B9C-DF9A7D132156}"/>
              </a:ext>
            </a:extLst>
          </p:cNvPr>
          <p:cNvSpPr txBox="1"/>
          <p:nvPr/>
        </p:nvSpPr>
        <p:spPr>
          <a:xfrm>
            <a:off x="526097" y="1484557"/>
            <a:ext cx="11139805" cy="388888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2600" dirty="0">
                <a:solidFill>
                  <a:srgbClr val="393838"/>
                </a:solidFill>
                <a:latin typeface="Wingdings"/>
                <a:cs typeface="Wingdings"/>
              </a:rPr>
              <a:t></a:t>
            </a:r>
            <a:r>
              <a:rPr sz="2600" dirty="0">
                <a:solidFill>
                  <a:srgbClr val="393838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Ukupna alokacija </a:t>
            </a:r>
            <a:r>
              <a:rPr sz="20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 u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okviru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VFO-a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2021-27 iznosi </a:t>
            </a:r>
            <a:r>
              <a:rPr sz="2000" spc="-3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oko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eura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>
              <a:lnSpc>
                <a:spcPts val="2510"/>
              </a:lnSpc>
              <a:spcBef>
                <a:spcPts val="259"/>
              </a:spcBef>
            </a:pP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uključuje dodatnih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milijuna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okviru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Kohezijske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politike te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milijuna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2000" spc="-17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8500">
              <a:lnSpc>
                <a:spcPts val="2510"/>
              </a:lnSpc>
            </a:pP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okviru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Zajedničke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poljoprivredne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politike,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dodijeljenih isključivo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Hrvatskoj!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438150" indent="-228600">
              <a:lnSpc>
                <a:spcPts val="2810"/>
              </a:lnSpc>
              <a:spcBef>
                <a:spcPts val="5"/>
              </a:spcBef>
            </a:pP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Ukupna alokacija </a:t>
            </a:r>
            <a:r>
              <a:rPr sz="20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 u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okviru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paketa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mjera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NGEU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iznosi </a:t>
            </a:r>
            <a:r>
              <a:rPr sz="2000" spc="-3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oko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  bespovratnih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2000" spc="-3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oko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zajmova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2965"/>
              </a:lnSpc>
              <a:spcBef>
                <a:spcPts val="2175"/>
              </a:spcBef>
            </a:pP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Najvažniji instrument </a:t>
            </a:r>
            <a:r>
              <a:rPr sz="200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cijelog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paketa </a:t>
            </a: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sz="2000" b="1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Mehanizam </a:t>
            </a:r>
            <a:r>
              <a:rPr sz="2000" b="1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2000" b="1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otpornost </a:t>
            </a:r>
            <a:r>
              <a:rPr sz="2000" b="1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2000" b="1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oporavak</a:t>
            </a:r>
            <a:r>
              <a:rPr sz="2000" b="1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(RRF)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965"/>
              </a:lnSpc>
            </a:pPr>
            <a:r>
              <a:rPr sz="2000"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Republiku Hrvatsku</a:t>
            </a:r>
            <a:r>
              <a:rPr sz="2000" spc="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iznosi</a:t>
            </a:r>
            <a:r>
              <a:rPr sz="2000" b="1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>
              <a:lnSpc>
                <a:spcPct val="100000"/>
              </a:lnSpc>
              <a:spcBef>
                <a:spcPts val="270"/>
              </a:spcBef>
            </a:pP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6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 bespovratnih</a:t>
            </a:r>
            <a:r>
              <a:rPr sz="2000" spc="-3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>
              <a:lnSpc>
                <a:spcPct val="100000"/>
              </a:lnSpc>
              <a:spcBef>
                <a:spcPts val="229"/>
              </a:spcBef>
            </a:pPr>
            <a:r>
              <a:rPr sz="2000"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3,4 </a:t>
            </a:r>
            <a:r>
              <a:rPr sz="2000"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2000" spc="-3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zajmova.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09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BCFCD670-1FE8-4532-8A15-65E602F9E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531946"/>
              </p:ext>
            </p:extLst>
          </p:nvPr>
        </p:nvGraphicFramePr>
        <p:xfrm>
          <a:off x="2693602" y="2802893"/>
          <a:ext cx="6420484" cy="34030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9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5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5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0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6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117475" marR="318770">
                        <a:lnSpc>
                          <a:spcPct val="100000"/>
                        </a:lnSpc>
                      </a:pPr>
                      <a:r>
                        <a:rPr sz="1200" b="1" spc="-4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Regije,</a:t>
                      </a:r>
                      <a:r>
                        <a:rPr sz="1200" b="1" spc="-5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 poduzeća  </a:t>
                      </a:r>
                      <a:r>
                        <a:rPr sz="1200" b="1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200" b="1" spc="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građani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E9E9E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1174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4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Trgovačka</a:t>
                      </a:r>
                      <a:r>
                        <a:rPr sz="1200" b="1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društva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E9E9EA"/>
                      </a:solidFill>
                      <a:prstDash val="solid"/>
                    </a:lnL>
                    <a:lnR w="12700">
                      <a:solidFill>
                        <a:srgbClr val="E9E9E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74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20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Zdravstveni</a:t>
                      </a:r>
                      <a:r>
                        <a:rPr sz="1200" b="1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sektor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E9E9EA"/>
                      </a:solidFill>
                      <a:prstDash val="solid"/>
                    </a:lnL>
                    <a:lnR w="12700">
                      <a:solidFill>
                        <a:srgbClr val="E9E9E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683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40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Globalni</a:t>
                      </a:r>
                      <a:r>
                        <a:rPr sz="1200" b="1" spc="10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68A4C"/>
                          </a:solidFill>
                          <a:latin typeface="Arial"/>
                          <a:cs typeface="Arial"/>
                        </a:rPr>
                        <a:t>partneri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E9E9EA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E9E9EA"/>
                      </a:solidFill>
                      <a:prstDash val="solid"/>
                    </a:lnR>
                    <a:solidFill>
                      <a:srgbClr val="93C5B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9E9EA"/>
                      </a:solidFill>
                      <a:prstDash val="solid"/>
                    </a:lnL>
                    <a:lnR w="12700">
                      <a:solidFill>
                        <a:srgbClr val="E9E9EA"/>
                      </a:solidFill>
                      <a:prstDash val="solid"/>
                    </a:lnR>
                    <a:solidFill>
                      <a:srgbClr val="FEC00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9E9EA"/>
                      </a:solidFill>
                      <a:prstDash val="solid"/>
                    </a:lnL>
                    <a:lnR w="12700">
                      <a:solidFill>
                        <a:srgbClr val="E9E9EA"/>
                      </a:solidFill>
                      <a:prstDash val="solid"/>
                    </a:lnR>
                    <a:solidFill>
                      <a:srgbClr val="41A8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9E9EA"/>
                      </a:solidFill>
                      <a:prstDash val="solid"/>
                    </a:lnL>
                    <a:solidFill>
                      <a:srgbClr val="F68A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02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Paralelna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zelena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digitalna</a:t>
                      </a:r>
                      <a:r>
                        <a:rPr sz="1200" b="1" spc="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tranzicija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solidFill>
                      <a:srgbClr val="4C4B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6578">
                <a:tc>
                  <a:txBody>
                    <a:bodyPr/>
                    <a:lstStyle/>
                    <a:p>
                      <a:pPr marL="212725" marR="187325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Europski </a:t>
                      </a:r>
                      <a:r>
                        <a:rPr sz="1100" spc="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mehanizam  </a:t>
                      </a: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za</a:t>
                      </a:r>
                      <a:r>
                        <a:rPr sz="1100" spc="3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oporavak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otpornost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725" marR="149225" indent="-14414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REACT-EU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(kohezijska 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politika)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725" marR="405130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Ojačana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kohezija 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i ruralni</a:t>
                      </a:r>
                      <a:r>
                        <a:rPr sz="1100" spc="8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razvoj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725" marR="71755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Ojačani </a:t>
                      </a:r>
                      <a:r>
                        <a:rPr sz="1100" spc="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mehanizam </a:t>
                      </a: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za 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pravednu</a:t>
                      </a:r>
                      <a:r>
                        <a:rPr sz="1100" spc="3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tranziciju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R w="12700">
                      <a:solidFill>
                        <a:srgbClr val="E9E9E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12725" marR="107950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Instrument </a:t>
                      </a: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za </a:t>
                      </a:r>
                      <a:r>
                        <a:rPr sz="1100" spc="-2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potporu 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solventnosti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Ojačani </a:t>
                      </a:r>
                      <a:r>
                        <a:rPr sz="1100" spc="-1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fond</a:t>
                      </a:r>
                      <a:r>
                        <a:rPr sz="1100" spc="-3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InvestEU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</a:t>
                      </a:r>
                      <a:r>
                        <a:rPr sz="1200" b="1" spc="315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Instrument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za </a:t>
                      </a:r>
                      <a:r>
                        <a:rPr sz="1100" spc="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strateška</a:t>
                      </a:r>
                      <a:r>
                        <a:rPr sz="1100" spc="2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ulaganja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E9E9EA"/>
                      </a:solidFill>
                      <a:prstDash val="solid"/>
                    </a:lnL>
                    <a:lnR w="12700">
                      <a:solidFill>
                        <a:srgbClr val="E9E9E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12090" marR="441325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-2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Novi </a:t>
                      </a:r>
                      <a:r>
                        <a:rPr sz="1100" spc="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zdravstveni 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program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090" marR="59690" indent="-14414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Ojačani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1100" spc="-1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Obzor 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Europa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2090" marR="432434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Ojačani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program 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rescEU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E9E9EA"/>
                      </a:solidFill>
                      <a:prstDash val="solid"/>
                    </a:lnL>
                    <a:lnR w="12700">
                      <a:solidFill>
                        <a:srgbClr val="E9E9E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11454" marR="266065" indent="-1441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2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Jamstvo </a:t>
                      </a: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za </a:t>
                      </a:r>
                      <a:r>
                        <a:rPr sz="110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vanjsko 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djelovanje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211454" marR="461645" indent="-14414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b="1" spc="50" dirty="0">
                          <a:solidFill>
                            <a:srgbClr val="41A8DE"/>
                          </a:solidFill>
                          <a:latin typeface="Arial"/>
                          <a:cs typeface="Arial"/>
                        </a:rPr>
                        <a:t>• </a:t>
                      </a:r>
                      <a:r>
                        <a:rPr sz="1100" spc="-1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Europski </a:t>
                      </a:r>
                      <a:r>
                        <a:rPr sz="1100" spc="-1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fond  </a:t>
                      </a:r>
                      <a:r>
                        <a:rPr sz="1100" spc="40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za </a:t>
                      </a:r>
                      <a:r>
                        <a:rPr sz="1100" spc="-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održivi</a:t>
                      </a:r>
                      <a:r>
                        <a:rPr sz="1100" spc="-2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solidFill>
                            <a:srgbClr val="58595B"/>
                          </a:solidFill>
                          <a:latin typeface="Calibri"/>
                          <a:cs typeface="Calibri"/>
                        </a:rPr>
                        <a:t>razvoj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E9E9EA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5">
            <a:extLst>
              <a:ext uri="{FF2B5EF4-FFF2-40B4-BE49-F238E27FC236}">
                <a16:creationId xmlns:a16="http://schemas.microsoft.com/office/drawing/2014/main" id="{5AD11EAB-A9D2-4B3F-B58D-453C1B340D10}"/>
              </a:ext>
            </a:extLst>
          </p:cNvPr>
          <p:cNvSpPr txBox="1">
            <a:spLocks/>
          </p:cNvSpPr>
          <p:nvPr/>
        </p:nvSpPr>
        <p:spPr>
          <a:xfrm>
            <a:off x="318904" y="1102651"/>
            <a:ext cx="11304104" cy="2118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ts val="2450"/>
              </a:lnSpc>
              <a:spcBef>
                <a:spcPts val="114"/>
              </a:spcBef>
            </a:pPr>
            <a:r>
              <a:rPr lang="hr-HR" sz="2000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KLJUČNI</a:t>
            </a:r>
            <a:r>
              <a:rPr lang="hr-HR" sz="20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2000" spc="-13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INSTRUMENTI</a:t>
            </a:r>
          </a:p>
          <a:p>
            <a:pPr marL="12700" algn="ctr">
              <a:lnSpc>
                <a:spcPts val="2450"/>
              </a:lnSpc>
            </a:pPr>
            <a:r>
              <a:rPr lang="hr-HR" sz="20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ZA </a:t>
            </a:r>
            <a:r>
              <a:rPr lang="hr-HR" sz="2000" spc="-3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POTPORU </a:t>
            </a:r>
            <a:r>
              <a:rPr lang="hr-HR" sz="2000" spc="-2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EU-OVU </a:t>
            </a:r>
            <a:r>
              <a:rPr lang="hr-HR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PLANU</a:t>
            </a:r>
            <a:r>
              <a:rPr lang="hr-HR" sz="2000" spc="22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hr-HR" sz="2000" spc="-3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OPORAVKA</a:t>
            </a:r>
          </a:p>
          <a:p>
            <a:pPr algn="l">
              <a:lnSpc>
                <a:spcPct val="100000"/>
              </a:lnSpc>
              <a:spcBef>
                <a:spcPts val="10"/>
              </a:spcBef>
            </a:pPr>
            <a:endParaRPr lang="hr-HR" sz="1400" dirty="0">
              <a:latin typeface="Calibri"/>
              <a:cs typeface="Calibri"/>
            </a:endParaRPr>
          </a:p>
          <a:p>
            <a:pPr marL="12700" marR="5080" algn="l">
              <a:lnSpc>
                <a:spcPct val="100000"/>
              </a:lnSpc>
            </a:pPr>
            <a:r>
              <a:rPr lang="hr-HR" sz="1400" spc="20" dirty="0">
                <a:latin typeface="Arial" panose="020B0604020202020204" pitchFamily="34" charset="0"/>
                <a:cs typeface="Arial" panose="020B0604020202020204" pitchFamily="34" charset="0"/>
              </a:rPr>
              <a:t>Svaki </a:t>
            </a:r>
            <a:r>
              <a:rPr lang="hr-HR" sz="1400" spc="-5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r-HR" sz="14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hr-HR" sz="1400" spc="15" dirty="0">
                <a:latin typeface="Arial" panose="020B0604020202020204" pitchFamily="34" charset="0"/>
                <a:cs typeface="Arial" panose="020B0604020202020204" pitchFamily="34" charset="0"/>
              </a:rPr>
              <a:t>svaki </a:t>
            </a:r>
            <a:r>
              <a:rPr lang="hr-HR" sz="1400" spc="-25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hr-HR" sz="1400" spc="-20" dirty="0"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lang="hr-HR" sz="14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mobilizira </a:t>
            </a:r>
            <a:r>
              <a:rPr lang="hr-HR" sz="14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hr-HR" sz="1400" spc="-15" dirty="0">
                <a:latin typeface="Arial" panose="020B0604020202020204" pitchFamily="34" charset="0"/>
                <a:cs typeface="Arial" panose="020B0604020202020204" pitchFamily="34" charset="0"/>
              </a:rPr>
              <a:t>okviru </a:t>
            </a:r>
            <a:r>
              <a:rPr lang="hr-HR" sz="1400" spc="-5" dirty="0">
                <a:latin typeface="Arial" panose="020B0604020202020204" pitchFamily="34" charset="0"/>
                <a:cs typeface="Arial" panose="020B0604020202020204" pitchFamily="34" charset="0"/>
              </a:rPr>
              <a:t>instrumenta </a:t>
            </a:r>
            <a:r>
              <a:rPr lang="hr-HR" sz="1400" b="1" spc="-25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hr-HR" sz="1400" b="1" spc="-25" dirty="0" err="1"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hr-HR" sz="1400" b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b="1" spc="-30" dirty="0" err="1"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r>
              <a:rPr lang="hr-HR" sz="14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b="1" spc="-85" dirty="0">
                <a:latin typeface="Arial" panose="020B0604020202020204" pitchFamily="34" charset="0"/>
                <a:cs typeface="Arial" panose="020B0604020202020204" pitchFamily="34" charset="0"/>
              </a:rPr>
              <a:t>EU” </a:t>
            </a:r>
            <a:r>
              <a:rPr lang="hr-HR" sz="1400" spc="-20" dirty="0">
                <a:latin typeface="Arial" panose="020B0604020202020204" pitchFamily="34" charset="0"/>
                <a:cs typeface="Arial" panose="020B0604020202020204" pitchFamily="34" charset="0"/>
              </a:rPr>
              <a:t>upotrijebit </a:t>
            </a:r>
            <a:r>
              <a:rPr lang="hr-HR" sz="1400" spc="-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lang="hr-HR" sz="1400" spc="20" dirty="0">
                <a:latin typeface="Arial" panose="020B0604020202020204" pitchFamily="34" charset="0"/>
                <a:cs typeface="Arial" panose="020B0604020202020204" pitchFamily="34" charset="0"/>
              </a:rPr>
              <a:t>se  </a:t>
            </a:r>
            <a:r>
              <a:rPr lang="hr-HR" sz="1400" spc="40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5" dirty="0">
                <a:latin typeface="Arial" panose="020B0604020202020204" pitchFamily="34" charset="0"/>
                <a:cs typeface="Arial" panose="020B0604020202020204" pitchFamily="34" charset="0"/>
              </a:rPr>
              <a:t>zadovoljavanje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5" dirty="0">
                <a:latin typeface="Arial" panose="020B0604020202020204" pitchFamily="34" charset="0"/>
                <a:cs typeface="Arial" panose="020B0604020202020204" pitchFamily="34" charset="0"/>
              </a:rPr>
              <a:t>najvažnijih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-15" dirty="0">
                <a:latin typeface="Arial" panose="020B0604020202020204" pitchFamily="34" charset="0"/>
                <a:cs typeface="Arial" panose="020B0604020202020204" pitchFamily="34" charset="0"/>
              </a:rPr>
              <a:t>potreba</a:t>
            </a:r>
            <a:r>
              <a:rPr lang="hr-HR" sz="14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-15" dirty="0">
                <a:latin typeface="Arial" panose="020B0604020202020204" pitchFamily="34" charset="0"/>
                <a:cs typeface="Arial" panose="020B0604020202020204" pitchFamily="34" charset="0"/>
              </a:rPr>
              <a:t>oporavku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15" dirty="0">
                <a:latin typeface="Arial" panose="020B0604020202020204" pitchFamily="34" charset="0"/>
                <a:cs typeface="Arial" panose="020B0604020202020204" pitchFamily="34" charset="0"/>
              </a:rPr>
              <a:t>država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5" dirty="0">
                <a:latin typeface="Arial" panose="020B0604020202020204" pitchFamily="34" charset="0"/>
                <a:cs typeface="Arial" panose="020B0604020202020204" pitchFamily="34" charset="0"/>
              </a:rPr>
              <a:t>članica</a:t>
            </a:r>
            <a:r>
              <a:rPr lang="hr-HR" sz="14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20" dirty="0">
                <a:latin typeface="Arial" panose="020B0604020202020204" pitchFamily="34" charset="0"/>
                <a:cs typeface="Arial" panose="020B0604020202020204" pitchFamily="34" charset="0"/>
              </a:rPr>
              <a:t>EU-a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-15" dirty="0">
                <a:latin typeface="Arial" panose="020B0604020202020204" pitchFamily="34" charset="0"/>
                <a:cs typeface="Arial" panose="020B0604020202020204" pitchFamily="34" charset="0"/>
              </a:rPr>
              <a:t>njihovih</a:t>
            </a:r>
            <a:r>
              <a:rPr lang="hr-HR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spc="-15" dirty="0">
                <a:latin typeface="Arial" panose="020B0604020202020204" pitchFamily="34" charset="0"/>
                <a:cs typeface="Arial" panose="020B0604020202020204" pitchFamily="34" charset="0"/>
              </a:rPr>
              <a:t>partnera.</a:t>
            </a:r>
            <a:endParaRPr lang="hr-HR" sz="1400" spc="1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715" algn="l">
              <a:lnSpc>
                <a:spcPct val="100000"/>
              </a:lnSpc>
              <a:spcBef>
                <a:spcPts val="565"/>
              </a:spcBef>
            </a:pPr>
            <a:r>
              <a:rPr lang="hr-HR" sz="1400" spc="15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lang="hr-HR" sz="1400" spc="-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lang="hr-HR" sz="14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hr-HR" sz="1400" spc="-5" dirty="0">
                <a:latin typeface="Arial" panose="020B0604020202020204" pitchFamily="34" charset="0"/>
                <a:cs typeface="Arial" panose="020B0604020202020204" pitchFamily="34" charset="0"/>
              </a:rPr>
              <a:t>usmjeriti </a:t>
            </a: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tamo </a:t>
            </a:r>
            <a:r>
              <a:rPr lang="hr-HR" sz="1400" spc="5" dirty="0">
                <a:latin typeface="Arial" panose="020B0604020202020204" pitchFamily="34" charset="0"/>
                <a:cs typeface="Arial" panose="020B0604020202020204" pitchFamily="34" charset="0"/>
              </a:rPr>
              <a:t>gdje </a:t>
            </a:r>
            <a:r>
              <a:rPr lang="hr-HR" sz="1400" spc="15" dirty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lang="hr-HR" sz="1400" spc="-10" dirty="0">
                <a:latin typeface="Arial" panose="020B0604020202020204" pitchFamily="34" charset="0"/>
                <a:cs typeface="Arial" panose="020B0604020202020204" pitchFamily="34" charset="0"/>
              </a:rPr>
              <a:t>najpotrebnija kako </a:t>
            </a:r>
            <a:r>
              <a:rPr lang="hr-HR" sz="1400" spc="-15" dirty="0"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lang="hr-HR" sz="1400" spc="-10" dirty="0">
                <a:latin typeface="Arial" panose="020B0604020202020204" pitchFamily="34" charset="0"/>
                <a:cs typeface="Arial" panose="020B0604020202020204" pitchFamily="34" charset="0"/>
              </a:rPr>
              <a:t>nadopunila i </a:t>
            </a:r>
            <a:r>
              <a:rPr lang="hr-HR" sz="1400" spc="15" dirty="0">
                <a:latin typeface="Arial" panose="020B0604020202020204" pitchFamily="34" charset="0"/>
                <a:cs typeface="Arial" panose="020B0604020202020204" pitchFamily="34" charset="0"/>
              </a:rPr>
              <a:t>ojačala </a:t>
            </a:r>
            <a:r>
              <a:rPr lang="hr-HR" sz="1400" spc="-10" dirty="0">
                <a:latin typeface="Arial" panose="020B0604020202020204" pitchFamily="34" charset="0"/>
                <a:cs typeface="Arial" panose="020B0604020202020204" pitchFamily="34" charset="0"/>
              </a:rPr>
              <a:t>ključne </a:t>
            </a: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aktivnosti </a:t>
            </a:r>
            <a:r>
              <a:rPr lang="hr-HR" sz="1400" spc="-20" dirty="0">
                <a:latin typeface="Arial" panose="020B0604020202020204" pitchFamily="34" charset="0"/>
                <a:cs typeface="Arial" panose="020B0604020202020204" pitchFamily="34" charset="0"/>
              </a:rPr>
              <a:t>koje </a:t>
            </a:r>
            <a:r>
              <a:rPr lang="hr-HR" sz="1400" spc="20" dirty="0">
                <a:latin typeface="Arial" panose="020B0604020202020204" pitchFamily="34" charset="0"/>
                <a:cs typeface="Arial" panose="020B0604020202020204" pitchFamily="34" charset="0"/>
              </a:rPr>
              <a:t>se  </a:t>
            </a: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već </a:t>
            </a:r>
            <a:r>
              <a:rPr lang="hr-HR" sz="1400" spc="-5" dirty="0">
                <a:latin typeface="Arial" panose="020B0604020202020204" pitchFamily="34" charset="0"/>
                <a:cs typeface="Arial" panose="020B0604020202020204" pitchFamily="34" charset="0"/>
              </a:rPr>
              <a:t>poduzimaju </a:t>
            </a:r>
            <a:r>
              <a:rPr lang="hr-HR" sz="14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hr-HR" sz="1400" spc="15" dirty="0">
                <a:latin typeface="Arial" panose="020B0604020202020204" pitchFamily="34" charset="0"/>
                <a:cs typeface="Arial" panose="020B0604020202020204" pitchFamily="34" charset="0"/>
              </a:rPr>
              <a:t>državama</a:t>
            </a:r>
            <a:r>
              <a:rPr lang="hr-HR" sz="1400" spc="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članicama.</a:t>
            </a:r>
          </a:p>
          <a:p>
            <a:pPr marL="12700" algn="ctr">
              <a:lnSpc>
                <a:spcPts val="2450"/>
              </a:lnSpc>
            </a:pPr>
            <a:endParaRPr lang="hr-HR" sz="2000" spc="-30" dirty="0">
              <a:solidFill>
                <a:srgbClr val="F68A4C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3186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105FE50-6DF0-404B-B315-15DC3F5AEB50}"/>
              </a:ext>
            </a:extLst>
          </p:cNvPr>
          <p:cNvSpPr txBox="1"/>
          <p:nvPr/>
        </p:nvSpPr>
        <p:spPr>
          <a:xfrm>
            <a:off x="1373709" y="1158614"/>
            <a:ext cx="9444581" cy="4039567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469900" lvl="1" algn="ctr">
              <a:spcBef>
                <a:spcPts val="580"/>
              </a:spcBef>
            </a:pPr>
            <a:r>
              <a:rPr sz="3200"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EUROPSKI </a:t>
            </a:r>
            <a:r>
              <a:rPr sz="3200" spc="-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MEHANIZAM </a:t>
            </a:r>
            <a:r>
              <a:rPr sz="3200"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ZA </a:t>
            </a:r>
            <a:r>
              <a:rPr sz="3200" spc="-15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OPORAVAK </a:t>
            </a:r>
            <a:r>
              <a:rPr sz="3200" spc="3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I</a:t>
            </a:r>
            <a:r>
              <a:rPr sz="3200" spc="-24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 </a:t>
            </a:r>
            <a:r>
              <a:rPr sz="3200" spc="-14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rPr>
              <a:t>OTPORNOST</a:t>
            </a:r>
            <a:endParaRPr sz="3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 dirty="0">
              <a:latin typeface="Calibri"/>
              <a:cs typeface="Calibri"/>
            </a:endParaRPr>
          </a:p>
          <a:p>
            <a:pPr marL="671195">
              <a:lnSpc>
                <a:spcPct val="100000"/>
              </a:lnSpc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Upotrebljavat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b="1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algn="just">
              <a:lnSpc>
                <a:spcPct val="100000"/>
              </a:lnSpc>
              <a:spcBef>
                <a:spcPts val="445"/>
              </a:spcBef>
            </a:pP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Ulaganja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reforme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javnog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sektora,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među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ostalim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području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zelene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digitalne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tranzicije.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Mehanizam: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080" algn="just">
              <a:lnSpc>
                <a:spcPts val="1320"/>
              </a:lnSpc>
              <a:spcBef>
                <a:spcPts val="590"/>
              </a:spcBef>
            </a:pP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Bespovratna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zajmovi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provedbom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nacionalnih planova oporavka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otpornosti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država 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članica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definiranih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skladu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ciljevima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europskog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semestra,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među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ostalim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odnosu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zelenu 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digitalnu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tranziciju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te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otpornost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nacionalnih</a:t>
            </a:r>
            <a:r>
              <a:rPr sz="12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gospodarstava.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080" algn="just">
              <a:lnSpc>
                <a:spcPts val="1320"/>
              </a:lnSpc>
              <a:spcBef>
                <a:spcPts val="590"/>
              </a:spcBef>
            </a:pPr>
            <a:r>
              <a:rPr sz="1200" b="1" spc="45" dirty="0">
                <a:latin typeface="Arial" panose="020B0604020202020204" pitchFamily="34" charset="0"/>
                <a:cs typeface="Arial" panose="020B0604020202020204" pitchFamily="34" charset="0"/>
              </a:rPr>
              <a:t>560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, od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čega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310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bespovratna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zajmove.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  <a:spcBef>
                <a:spcPts val="5"/>
              </a:spcBef>
            </a:pP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Ključ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raspodjele: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algn="just">
              <a:lnSpc>
                <a:spcPct val="100000"/>
              </a:lnSpc>
              <a:spcBef>
                <a:spcPts val="445"/>
              </a:spcBef>
            </a:pP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Dostupno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svim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državama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članicama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2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prioritet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imaju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najpogođenije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države.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2522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A8AAAD23-96D0-48DA-9D6F-9C943918415A}"/>
              </a:ext>
            </a:extLst>
          </p:cNvPr>
          <p:cNvSpPr txBox="1">
            <a:spLocks/>
          </p:cNvSpPr>
          <p:nvPr/>
        </p:nvSpPr>
        <p:spPr>
          <a:xfrm>
            <a:off x="-78855" y="687365"/>
            <a:ext cx="12192000" cy="723275"/>
          </a:xfrm>
          <a:prstGeom prst="rect">
            <a:avLst/>
          </a:prstGeom>
          <a:ln w="12700">
            <a:noFill/>
          </a:ln>
        </p:spPr>
        <p:txBody>
          <a:bodyPr vert="horz" wrap="square" lIns="0" tIns="228600" rIns="0" bIns="0" rtlCol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29259" algn="ctr">
              <a:lnSpc>
                <a:spcPct val="100000"/>
              </a:lnSpc>
              <a:spcBef>
                <a:spcPts val="1800"/>
              </a:spcBef>
            </a:pPr>
            <a:r>
              <a:rPr lang="pl-PL" sz="32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 Nova"/>
              </a:rPr>
              <a:t>Mehanizam za otpornost i </a:t>
            </a:r>
            <a:r>
              <a:rPr lang="pl-PL" sz="3200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 Nova"/>
              </a:rPr>
              <a:t>oporavak</a:t>
            </a:r>
            <a:r>
              <a:rPr lang="pl-PL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 Nova"/>
              </a:rPr>
              <a:t> </a:t>
            </a:r>
            <a:r>
              <a:rPr lang="pl-PL" sz="3200" spc="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 Nova"/>
              </a:rPr>
              <a:t>(RRF)</a:t>
            </a:r>
            <a:endParaRPr lang="pl-PL" sz="3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 Nova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4E7A059E-71A6-4FDC-A3B1-100ECB335A2A}"/>
              </a:ext>
            </a:extLst>
          </p:cNvPr>
          <p:cNvSpPr txBox="1"/>
          <p:nvPr/>
        </p:nvSpPr>
        <p:spPr>
          <a:xfrm>
            <a:off x="477723" y="2252598"/>
            <a:ext cx="11078845" cy="32553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spc="-5" dirty="0">
                <a:solidFill>
                  <a:srgbClr val="393838"/>
                </a:solidFill>
                <a:latin typeface="Wingdings"/>
                <a:cs typeface="Wingdings"/>
              </a:rPr>
              <a:t></a:t>
            </a:r>
            <a:r>
              <a:rPr sz="2200" spc="-5" dirty="0">
                <a:solidFill>
                  <a:srgbClr val="393838"/>
                </a:solidFill>
                <a:latin typeface="Times New Roman"/>
                <a:cs typeface="Times New Roman"/>
              </a:rPr>
              <a:t>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Zakonodavni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 </a:t>
            </a:r>
            <a:r>
              <a:rPr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donošenje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konačne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Uredbe </a:t>
            </a:r>
            <a:r>
              <a:rPr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Mehanizam </a:t>
            </a:r>
            <a:r>
              <a:rPr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oporavak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otpornost</a:t>
            </a:r>
            <a:r>
              <a:rPr spc="-3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(RRF)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510"/>
              </a:lnSpc>
            </a:pP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u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tijeku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pregovora, </a:t>
            </a:r>
            <a:r>
              <a:rPr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odvijaju u </a:t>
            </a: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okviru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Radne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skupine financijskih</a:t>
            </a:r>
            <a:r>
              <a:rPr spc="5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savjetnika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Nacionalni plan </a:t>
            </a:r>
            <a:r>
              <a:rPr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oporavak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otpornost (POO) -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preduvjet </a:t>
            </a:r>
            <a:r>
              <a:rPr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povlačenje </a:t>
            </a:r>
            <a:r>
              <a:rPr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spc="-204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RRF-a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8500" marR="26670" indent="-228600">
              <a:lnSpc>
                <a:spcPts val="1939"/>
              </a:lnSpc>
              <a:spcBef>
                <a:spcPts val="565"/>
              </a:spcBef>
            </a:pP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Obuhvaća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detaljan opis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planiranih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reformi </a:t>
            </a: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ulaganja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razdoblje </a:t>
            </a: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 – 2023., s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hodogramom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implementacije 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reformi </a:t>
            </a: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ulaganja </a:t>
            </a:r>
            <a:r>
              <a:rPr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moraju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provedeni najkasnije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31. </a:t>
            </a:r>
            <a:r>
              <a:rPr spc="-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kolovoza </a:t>
            </a:r>
            <a:r>
              <a:rPr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</a:t>
            </a:r>
            <a:r>
              <a:rPr spc="14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godine.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152400" indent="-228600">
              <a:lnSpc>
                <a:spcPts val="2380"/>
              </a:lnSpc>
            </a:pP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 Planovi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moraju biti </a:t>
            </a:r>
            <a:r>
              <a:rPr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konzistentni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preporukama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prioritetima identificiranima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okviru  </a:t>
            </a:r>
            <a:r>
              <a:rPr spc="-2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Europskog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semestra (osobito „zeleno“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„digitalno“), nacionalnim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planovima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reformi, 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nacionalnim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energetskim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klimatskim planovima, teritorijalnim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planovima </a:t>
            </a:r>
            <a:r>
              <a:rPr spc="-1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pravedne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tranzicije, 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partnerskim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sporazumima </a:t>
            </a:r>
            <a:r>
              <a:rPr spc="-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operativnim</a:t>
            </a:r>
            <a:r>
              <a:rPr spc="25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solidFill>
                  <a:srgbClr val="39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programima.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23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3A1A08F-8B0C-42D7-B8B5-56C38ACBA752}"/>
              </a:ext>
            </a:extLst>
          </p:cNvPr>
          <p:cNvSpPr/>
          <p:nvPr/>
        </p:nvSpPr>
        <p:spPr>
          <a:xfrm>
            <a:off x="3674957" y="1669433"/>
            <a:ext cx="4474413" cy="44702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DFC33D98-AC5F-4A60-A480-4520F025E978}"/>
              </a:ext>
            </a:extLst>
          </p:cNvPr>
          <p:cNvSpPr txBox="1"/>
          <p:nvPr/>
        </p:nvSpPr>
        <p:spPr>
          <a:xfrm>
            <a:off x="3674957" y="103453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4000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 počnimo</a:t>
            </a:r>
            <a:endParaRPr lang="hr-HR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33493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89F94E5-6CC3-4FEC-ACBC-8A6B7605B2D9}"/>
              </a:ext>
            </a:extLst>
          </p:cNvPr>
          <p:cNvSpPr txBox="1"/>
          <p:nvPr/>
        </p:nvSpPr>
        <p:spPr>
          <a:xfrm>
            <a:off x="1416685" y="1900732"/>
            <a:ext cx="10334625" cy="339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usmjerena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pružanje potpore </a:t>
            </a:r>
            <a:r>
              <a:rPr sz="2000" b="1" spc="-15" dirty="0">
                <a:latin typeface="Arial" panose="020B0604020202020204" pitchFamily="34" charset="0"/>
                <a:cs typeface="Arial" panose="020B0604020202020204" pitchFamily="34" charset="0"/>
              </a:rPr>
              <a:t>reformama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2000" b="1" spc="-15" dirty="0">
                <a:latin typeface="Arial" panose="020B0604020202020204" pitchFamily="34" charset="0"/>
                <a:cs typeface="Arial" panose="020B0604020202020204" pitchFamily="34" charset="0"/>
              </a:rPr>
              <a:t>investicijama 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u idućim</a:t>
            </a:r>
            <a:r>
              <a:rPr sz="20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područjima: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Obnova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objekata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javne 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uprave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(oštećena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potresom)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113030" indent="-342900">
              <a:lnSpc>
                <a:spcPct val="100000"/>
              </a:lnSpc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Zaštita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okoliša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uključujući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dovršetak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vodoopskrbnih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kanalizacijskih  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mreža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(odvodnja),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prikupljanje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recikliranje</a:t>
            </a:r>
            <a:r>
              <a:rPr sz="20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otpada…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Unapređenje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željezničkih</a:t>
            </a:r>
            <a:r>
              <a:rPr sz="2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mreža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Održivi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gradski promet,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povezanost</a:t>
            </a:r>
            <a:r>
              <a:rPr sz="2000"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otoka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628015" indent="-342900">
              <a:lnSpc>
                <a:spcPct val="100000"/>
              </a:lnSpc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Povećanje povezanosti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digitalnoj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infrastrukturi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 jačanje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digitalnih  vještina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Zdravstvo,</a:t>
            </a:r>
            <a:r>
              <a:rPr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obrazovanje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Energetika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energetska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efikasnost,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obnovljivi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izvori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energije…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Istraživanje,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razvoje,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inovacije…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C6D5EB2-F962-4C24-942E-D68A2499668E}"/>
              </a:ext>
            </a:extLst>
          </p:cNvPr>
          <p:cNvSpPr txBox="1">
            <a:spLocks/>
          </p:cNvSpPr>
          <p:nvPr/>
        </p:nvSpPr>
        <p:spPr>
          <a:xfrm>
            <a:off x="440690" y="1081952"/>
            <a:ext cx="113106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20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Mehanizam </a:t>
            </a:r>
            <a:r>
              <a:rPr lang="pt-BR" sz="2000" spc="-3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</a:t>
            </a:r>
            <a:r>
              <a:rPr lang="pt-BR" sz="2000" spc="-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oporavak </a:t>
            </a:r>
            <a:r>
              <a:rPr lang="pt-BR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000" spc="-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prioriteti </a:t>
            </a:r>
            <a:r>
              <a:rPr lang="pt-BR" sz="2000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usmjeravanja</a:t>
            </a:r>
            <a:r>
              <a:rPr lang="pt-BR" sz="2000" spc="2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spc="-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sredstava</a:t>
            </a:r>
          </a:p>
        </p:txBody>
      </p:sp>
    </p:spTree>
    <p:extLst>
      <p:ext uri="{BB962C8B-B14F-4D97-AF65-F5344CB8AC3E}">
        <p14:creationId xmlns:p14="http://schemas.microsoft.com/office/powerpoint/2010/main" val="3111581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FE45932-83B7-48F9-B18B-6148AD46A8F9}"/>
              </a:ext>
            </a:extLst>
          </p:cNvPr>
          <p:cNvSpPr txBox="1"/>
          <p:nvPr/>
        </p:nvSpPr>
        <p:spPr>
          <a:xfrm>
            <a:off x="2485335" y="1482407"/>
            <a:ext cx="7178782" cy="388567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580"/>
              </a:spcBef>
            </a:pPr>
            <a:r>
              <a:rPr spc="-14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POMOĆ </a:t>
            </a:r>
            <a:r>
              <a:rPr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ZA </a:t>
            </a:r>
            <a:r>
              <a:rPr spc="-15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OPORAVAK </a:t>
            </a:r>
            <a:r>
              <a:rPr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ZA </a:t>
            </a:r>
            <a:r>
              <a:rPr spc="-1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KOHEZIJU </a:t>
            </a:r>
            <a:r>
              <a:rPr spc="3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I </a:t>
            </a:r>
            <a:r>
              <a:rPr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EUROPSKA </a:t>
            </a:r>
            <a:r>
              <a:rPr spc="-1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PODRUČJA</a:t>
            </a:r>
            <a:r>
              <a:rPr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 </a:t>
            </a:r>
            <a:r>
              <a:rPr spc="-1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(REACT-EU)</a:t>
            </a:r>
            <a:endParaRPr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/>
            </a:endParaRPr>
          </a:p>
          <a:p>
            <a:pPr marL="192405" marR="5080" indent="-180340">
              <a:lnSpc>
                <a:spcPts val="1320"/>
              </a:lnSpc>
              <a:spcBef>
                <a:spcPts val="535"/>
              </a:spcBef>
            </a:pPr>
            <a:r>
              <a:rPr lang="hr-HR" sz="1200" b="1" spc="50" dirty="0">
                <a:solidFill>
                  <a:srgbClr val="41A8DE"/>
                </a:solidFill>
                <a:latin typeface="Arial"/>
                <a:cs typeface="Arial"/>
              </a:rPr>
              <a:t>   </a:t>
            </a:r>
            <a:r>
              <a:rPr sz="1200" b="1" spc="-30" dirty="0" err="1">
                <a:latin typeface="Arial" panose="020B0604020202020204" pitchFamily="34" charset="0"/>
                <a:cs typeface="Arial" panose="020B0604020202020204" pitchFamily="34" charset="0"/>
              </a:rPr>
              <a:t>Dodatna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sz="1200" b="1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razdoblju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2020.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2022.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postojeće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kohezijske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programe</a:t>
            </a:r>
            <a:r>
              <a:rPr sz="1200" b="1" spc="-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Fond</a:t>
            </a:r>
            <a:r>
              <a:rPr lang="hr-HR"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5" dirty="0" err="1">
                <a:latin typeface="Arial" panose="020B0604020202020204" pitchFamily="34" charset="0"/>
                <a:cs typeface="Arial" panose="020B0604020202020204" pitchFamily="34" charset="0"/>
              </a:rPr>
              <a:t>europske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65" dirty="0" err="1">
                <a:latin typeface="Arial" panose="020B0604020202020204" pitchFamily="34" charset="0"/>
                <a:cs typeface="Arial" panose="020B0604020202020204" pitchFamily="34" charset="0"/>
              </a:rPr>
              <a:t>pomoći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b="1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najpotrebitije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Upotrebljavat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b="1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080">
              <a:lnSpc>
                <a:spcPts val="1320"/>
              </a:lnSpc>
              <a:spcBef>
                <a:spcPts val="590"/>
              </a:spcBef>
            </a:pP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Subvencije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zapošljavanje,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programe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skraćenog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radnog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vremena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mjere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zapošljavanje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mladih;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likvidnost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solventnost</a:t>
            </a:r>
            <a:r>
              <a:rPr sz="1200" spc="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MSP-ova.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Mehanizam: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080">
              <a:lnSpc>
                <a:spcPts val="1320"/>
              </a:lnSpc>
              <a:spcBef>
                <a:spcPts val="595"/>
              </a:spcBef>
            </a:pP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Fleksibilna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bespovratna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kohezijske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politike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općine,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bolnice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poduzeća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preko 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upravljačkih tijela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država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članica.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Nisu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potrebna</a:t>
            </a:r>
            <a:r>
              <a:rPr sz="12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država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članica.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  <a:spcBef>
                <a:spcPts val="445"/>
              </a:spcBef>
            </a:pP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Dodatna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kohezijske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iznosu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4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razdoblje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2020.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2022.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Ključ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raspodjele: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080">
              <a:lnSpc>
                <a:spcPts val="1320"/>
              </a:lnSpc>
              <a:spcBef>
                <a:spcPts val="590"/>
              </a:spcBef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Usmjerenost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najpogođenije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zemlje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regije,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pri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čemu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uzima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obzir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težina </a:t>
            </a: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gospodarskih  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socijalnih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posljedica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krize,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uključujući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razinu nezaposlenosti mladih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relativno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blagostanje </a:t>
            </a:r>
            <a:r>
              <a:rPr sz="12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država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članica.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627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3865F9CB-E24F-421A-B36F-FC735DFF7391}"/>
              </a:ext>
            </a:extLst>
          </p:cNvPr>
          <p:cNvSpPr txBox="1"/>
          <p:nvPr/>
        </p:nvSpPr>
        <p:spPr>
          <a:xfrm>
            <a:off x="1192576" y="1704490"/>
            <a:ext cx="9806847" cy="228011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80"/>
              </a:spcBef>
            </a:pPr>
            <a:r>
              <a:rPr sz="2000" spc="-15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POTPORA </a:t>
            </a:r>
            <a:r>
              <a:rPr sz="2000" spc="-14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PRAVEDNOJ</a:t>
            </a:r>
            <a:r>
              <a:rPr sz="2000" spc="-7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 </a:t>
            </a:r>
            <a:r>
              <a:rPr sz="2000" spc="-8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TRANZICIJI</a:t>
            </a:r>
            <a:endParaRPr lang="hr-HR" sz="2000" spc="-85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80"/>
              </a:spcBef>
            </a:pPr>
            <a:endParaRPr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/>
            </a:endParaRPr>
          </a:p>
          <a:p>
            <a:pPr marL="12700" algn="just">
              <a:lnSpc>
                <a:spcPts val="1380"/>
              </a:lnSpc>
              <a:spcBef>
                <a:spcPts val="390"/>
              </a:spcBef>
            </a:pP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Komisija</a:t>
            </a:r>
            <a:r>
              <a:rPr sz="1200"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predlaže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potporu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prelasku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klimatsku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neutralnost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gospodarstvo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sredstvima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sz="1200"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instrumenta</a:t>
            </a:r>
          </a:p>
          <a:p>
            <a:pPr marL="12700" marR="5080" algn="just">
              <a:lnSpc>
                <a:spcPts val="1320"/>
              </a:lnSpc>
              <a:spcBef>
                <a:spcPts val="85"/>
              </a:spcBef>
            </a:pP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„Next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Generation 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EU”. 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tu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svrhu predlaže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povećanje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sredstava </a:t>
            </a:r>
            <a:r>
              <a:rPr sz="1200" b="1" spc="-60" dirty="0">
                <a:latin typeface="Arial" panose="020B0604020202020204" pitchFamily="34" charset="0"/>
                <a:cs typeface="Arial" panose="020B0604020202020204" pitchFamily="34" charset="0"/>
              </a:rPr>
              <a:t>Fonda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pravednu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tranziciju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iznosu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do 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eura. 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trebalo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pomoći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ublažavanju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socioekonomskih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učinaka tranzicije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najpogođenijim  </a:t>
            </a:r>
            <a:r>
              <a:rPr sz="1200" dirty="0" err="1">
                <a:latin typeface="Arial" panose="020B0604020202020204" pitchFamily="34" charset="0"/>
                <a:cs typeface="Arial" panose="020B0604020202020204" pitchFamily="34" charset="0"/>
              </a:rPr>
              <a:t>regijama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r-H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ts val="1320"/>
              </a:lnSpc>
              <a:spcBef>
                <a:spcPts val="85"/>
              </a:spcBef>
            </a:pPr>
            <a:endParaRPr lang="hr-H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ts val="1320"/>
              </a:lnSpc>
              <a:spcBef>
                <a:spcPts val="8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715" algn="just">
              <a:lnSpc>
                <a:spcPts val="1320"/>
              </a:lnSpc>
              <a:spcBef>
                <a:spcPts val="565"/>
              </a:spcBef>
            </a:pP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Komisija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predlaže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povećanje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proračuna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75" dirty="0">
                <a:latin typeface="Arial" panose="020B0604020202020204" pitchFamily="34" charset="0"/>
                <a:cs typeface="Arial" panose="020B0604020202020204" pitchFamily="34" charset="0"/>
              </a:rPr>
              <a:t>Europskog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poljoprivrednog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fonda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ruralni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razvoj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dodatnih  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milijardi eura radi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potpore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provedbi potrebnih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strukturnih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promjena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ruralnim područjima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skladu 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europskim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zelenim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planom. Time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istodobno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pridonijeti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ostvarenju ambicioznih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ciljeva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novim 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strategijama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bioraznolikost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„od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polja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stola”.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930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FD66503B-9B8E-40D7-88A9-8E3918BE8EF2}"/>
              </a:ext>
            </a:extLst>
          </p:cNvPr>
          <p:cNvSpPr txBox="1"/>
          <p:nvPr/>
        </p:nvSpPr>
        <p:spPr>
          <a:xfrm>
            <a:off x="2759710" y="1402715"/>
            <a:ext cx="6672580" cy="4521751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10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INSTRUMENT </a:t>
            </a:r>
            <a:r>
              <a:rPr sz="2000"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ZA </a:t>
            </a:r>
            <a:r>
              <a:rPr sz="2000" spc="-15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POTPORU</a:t>
            </a:r>
            <a:r>
              <a:rPr sz="2000" spc="-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 </a:t>
            </a:r>
            <a:r>
              <a:rPr sz="2000" spc="-114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SOLVENTNOSTI</a:t>
            </a:r>
            <a:endParaRPr lang="hr-HR" sz="2000" spc="-114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endParaRPr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/>
            </a:endParaRPr>
          </a:p>
          <a:p>
            <a:pPr marL="192405" marR="5080" indent="-180340">
              <a:lnSpc>
                <a:spcPts val="1320"/>
              </a:lnSpc>
              <a:spcBef>
                <a:spcPts val="535"/>
              </a:spcBef>
            </a:pPr>
            <a:r>
              <a:rPr lang="hr-HR" sz="1200" b="1" spc="50" dirty="0">
                <a:solidFill>
                  <a:srgbClr val="41A8DE"/>
                </a:solidFill>
                <a:latin typeface="Arial"/>
                <a:cs typeface="Arial"/>
              </a:rPr>
              <a:t>  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Novi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instrument </a:t>
            </a:r>
            <a:r>
              <a:rPr sz="1200" spc="3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potporu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vlasničkom kapitalu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održivih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poduzeća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koja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pogođena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krizom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uzrokovanom 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koronavirusom.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  <a:spcBef>
                <a:spcPts val="770"/>
              </a:spcBef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Upotrebljavat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b="1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080" algn="just">
              <a:lnSpc>
                <a:spcPts val="1320"/>
              </a:lnSpc>
              <a:spcBef>
                <a:spcPts val="590"/>
              </a:spcBef>
            </a:pP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Potporu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vlasničkom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kapitalu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održivih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poduzeća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svih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gospodarskih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sektora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rješavanja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pitanja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solventnosti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uzrokovanih pandemijom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koronavirusa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te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kako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pomoglo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zelenoj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digitalnoj  transformaciji.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  <a:spcBef>
                <a:spcPts val="5"/>
              </a:spcBef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Mehanizam: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8890" algn="just">
              <a:lnSpc>
                <a:spcPts val="1320"/>
              </a:lnSpc>
              <a:spcBef>
                <a:spcPts val="590"/>
              </a:spcBef>
            </a:pP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Rezervacija</a:t>
            </a:r>
            <a:r>
              <a:rPr sz="1200" b="1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70" dirty="0">
                <a:latin typeface="Arial" panose="020B0604020202020204" pitchFamily="34" charset="0"/>
                <a:cs typeface="Arial" panose="020B0604020202020204" pitchFamily="34" charset="0"/>
              </a:rPr>
              <a:t>proračunskog</a:t>
            </a:r>
            <a:r>
              <a:rPr sz="1200" b="1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jamstva</a:t>
            </a:r>
            <a:r>
              <a:rPr sz="1200" b="1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EU-a</a:t>
            </a:r>
            <a:r>
              <a:rPr sz="1200" b="1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Grupu</a:t>
            </a:r>
            <a:r>
              <a:rPr sz="1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Europske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investicijske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banke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mobiliziranja 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privatnog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kapitala</a:t>
            </a:r>
            <a:r>
              <a:rPr sz="1200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(putem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financijskih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posrednika,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primjerice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fondova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kojima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neovisno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upravlja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ili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subjekata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posebne</a:t>
            </a:r>
            <a:r>
              <a:rPr sz="1200" spc="1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namjene).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  <a:spcBef>
                <a:spcPts val="445"/>
              </a:spcBef>
            </a:pPr>
            <a:r>
              <a:rPr sz="1200" b="1" spc="45" dirty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milijarda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>
              <a:lnSpc>
                <a:spcPct val="100000"/>
              </a:lnSpc>
            </a:pP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Ključ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raspodjele: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71195" marR="5715" algn="just">
              <a:lnSpc>
                <a:spcPts val="1320"/>
              </a:lnSpc>
              <a:spcBef>
                <a:spcPts val="590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Prema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potražnji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dostupno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svim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državama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članicama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naglaskom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 države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koje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12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posebno 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pogođene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krizom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uzrokovanom koronavirusom 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koje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manje mogu državnim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potporama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pomoći 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najpogođenijim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sektorima.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337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7">
            <a:extLst>
              <a:ext uri="{FF2B5EF4-FFF2-40B4-BE49-F238E27FC236}">
                <a16:creationId xmlns:a16="http://schemas.microsoft.com/office/drawing/2014/main" id="{685093BB-678B-483C-8B4B-D44D3BAED08D}"/>
              </a:ext>
            </a:extLst>
          </p:cNvPr>
          <p:cNvSpPr txBox="1"/>
          <p:nvPr/>
        </p:nvSpPr>
        <p:spPr>
          <a:xfrm>
            <a:off x="1221291" y="1355632"/>
            <a:ext cx="9749417" cy="3470181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903605">
              <a:lnSpc>
                <a:spcPts val="1500"/>
              </a:lnSpc>
              <a:spcBef>
                <a:spcPts val="400"/>
              </a:spcBef>
            </a:pPr>
            <a:r>
              <a:rPr sz="2000" spc="-4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Ojačani </a:t>
            </a:r>
            <a:r>
              <a:rPr sz="2000" spc="-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fond InvestEU </a:t>
            </a:r>
            <a:r>
              <a:rPr sz="2000" spc="-11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(UKLJUČUJUĆI </a:t>
            </a:r>
            <a:r>
              <a:rPr sz="2000" spc="-10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INSTRUMENT </a:t>
            </a:r>
            <a:r>
              <a:rPr sz="2000"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ZA </a:t>
            </a:r>
            <a:r>
              <a:rPr sz="2000" spc="-16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STRATEŠKA  </a:t>
            </a:r>
            <a:r>
              <a:rPr sz="2000"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ULAGANJA)</a:t>
            </a:r>
            <a:endParaRPr lang="hr-HR" sz="2000" spc="-125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marL="12700" marR="903605">
              <a:lnSpc>
                <a:spcPts val="1500"/>
              </a:lnSpc>
              <a:spcBef>
                <a:spcPts val="400"/>
              </a:spcBef>
            </a:pPr>
            <a:endParaRPr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marL="649605">
              <a:lnSpc>
                <a:spcPct val="100000"/>
              </a:lnSpc>
              <a:spcBef>
                <a:spcPts val="509"/>
              </a:spcBef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Upotrebljavat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b="1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 marR="5080" algn="just">
              <a:lnSpc>
                <a:spcPts val="1320"/>
              </a:lnSpc>
              <a:spcBef>
                <a:spcPts val="590"/>
              </a:spcBef>
            </a:pP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Ulaganja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održivu infrastrukturu,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istraživanja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razvoj,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digitalizaciju,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MSP-ove 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poduzeća srednje  tržišne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kapitalizacije,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socijalna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ulaganja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vještine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cijelom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EU-u.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toga,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novim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Instrumentom 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strateška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ulaganja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nastojat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razviti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snažni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otporni</a:t>
            </a: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neovisni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vrijednosni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lanci</a:t>
            </a:r>
            <a:r>
              <a:rPr sz="1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što 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ključna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infrastruktura,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zelene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digitalne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tehnologije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zdravstvena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zaštita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povećati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autonomija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jedinstvenog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tržišta</a:t>
            </a:r>
            <a:r>
              <a:rPr sz="1200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Unije.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Mehanizam: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 marR="5715" algn="just">
              <a:lnSpc>
                <a:spcPts val="1320"/>
              </a:lnSpc>
              <a:spcBef>
                <a:spcPts val="595"/>
              </a:spcBef>
            </a:pP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Rezervacija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proračunskog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jamstva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EU-a</a:t>
            </a:r>
            <a:r>
              <a:rPr sz="1200" b="1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financiranje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projekata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ulaganja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preko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Grupe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EIB-a 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nacionalnih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razvojnih</a:t>
            </a:r>
            <a:r>
              <a:rPr sz="1200" spc="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banaka.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 marR="5080" algn="just">
              <a:lnSpc>
                <a:spcPts val="1320"/>
              </a:lnSpc>
              <a:spcBef>
                <a:spcPts val="590"/>
              </a:spcBef>
            </a:pPr>
            <a:r>
              <a:rPr sz="1200" b="1" spc="20" dirty="0">
                <a:latin typeface="Arial" panose="020B0604020202020204" pitchFamily="34" charset="0"/>
                <a:cs typeface="Arial" panose="020B0604020202020204" pitchFamily="34" charset="0"/>
              </a:rPr>
              <a:t>15,3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milijarde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eura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fond InvestEU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Osim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toga,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novi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Instrument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strateška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ulaganja 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izdvojit će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rezervacije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iznosu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sz="1200"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iz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instrumenta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„Next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Generation 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EU”.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Ključ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raspodjele: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 algn="just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Prema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potražnji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dostupno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svim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državama</a:t>
            </a:r>
            <a:r>
              <a:rPr sz="1200" b="1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članicama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681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2">
            <a:extLst>
              <a:ext uri="{FF2B5EF4-FFF2-40B4-BE49-F238E27FC236}">
                <a16:creationId xmlns:a16="http://schemas.microsoft.com/office/drawing/2014/main" id="{BE749D33-64A4-44BA-8752-4ADE49260327}"/>
              </a:ext>
            </a:extLst>
          </p:cNvPr>
          <p:cNvSpPr txBox="1"/>
          <p:nvPr/>
        </p:nvSpPr>
        <p:spPr>
          <a:xfrm>
            <a:off x="2770822" y="1110416"/>
            <a:ext cx="6650355" cy="4637167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10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ZDRAVSTVENI</a:t>
            </a:r>
            <a:r>
              <a:rPr sz="2000" spc="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sz="2000" spc="-15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PROGRAM</a:t>
            </a:r>
            <a:endParaRPr lang="hr-HR" sz="2000" spc="-155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endParaRPr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marL="192405" marR="5080" indent="-180340">
              <a:lnSpc>
                <a:spcPts val="1320"/>
              </a:lnSpc>
              <a:spcBef>
                <a:spcPts val="535"/>
              </a:spcBef>
            </a:pPr>
            <a:r>
              <a:rPr lang="hr-HR" sz="1200" b="1" spc="50" dirty="0">
                <a:solidFill>
                  <a:srgbClr val="41A8DE"/>
                </a:solidFill>
                <a:latin typeface="Arial"/>
                <a:cs typeface="Arial"/>
              </a:rPr>
              <a:t> 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Novi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kojim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poštuje podjela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nadležnosti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između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Unije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država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članica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tom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području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kako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bi 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Europa pripremila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borbu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protiv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budućih</a:t>
            </a:r>
            <a:r>
              <a:rPr sz="1200" b="1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prijetnji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zdravlju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Upotrebljavat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b="1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  <a:spcBef>
                <a:spcPts val="445"/>
              </a:spcBef>
            </a:pP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Ulaganja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zdravstvene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sustave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EU-a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naglaskom</a:t>
            </a:r>
            <a:r>
              <a:rPr sz="1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na: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  <a:spcBef>
                <a:spcPts val="450"/>
              </a:spcBef>
            </a:pPr>
            <a:r>
              <a:rPr sz="1200" spc="75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zdravstvenu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sigurnost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sposobnost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reagiranja na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krize,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93750" marR="10795" indent="-144145">
              <a:lnSpc>
                <a:spcPts val="1320"/>
              </a:lnSpc>
              <a:spcBef>
                <a:spcPts val="590"/>
              </a:spcBef>
            </a:pPr>
            <a:r>
              <a:rPr sz="1200" spc="75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dugoročnu prevenciju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praćenje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bolesti, pristup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zdravstvenoj zaštiti,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dijagnosticiranje,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liječenje 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prekograničnu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suradnju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2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zdravstvu.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Mehanizam: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ts val="1380"/>
              </a:lnSpc>
              <a:spcBef>
                <a:spcPts val="445"/>
              </a:spcBef>
            </a:pP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Europska</a:t>
            </a:r>
            <a:r>
              <a:rPr sz="1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komisija</a:t>
            </a:r>
            <a:r>
              <a:rPr sz="1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izravno</a:t>
            </a:r>
            <a:r>
              <a:rPr sz="1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dodjeljuje</a:t>
            </a:r>
            <a:r>
              <a:rPr sz="1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bespovratna</a:t>
            </a:r>
            <a:r>
              <a:rPr sz="1200" b="1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sredstva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ts val="1380"/>
              </a:lnSpc>
            </a:pP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korisnicima,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centralizirano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upravlja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javnom</a:t>
            </a:r>
            <a:r>
              <a:rPr sz="12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nabavom.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  <a:spcBef>
                <a:spcPts val="445"/>
              </a:spcBef>
            </a:pPr>
            <a:r>
              <a:rPr sz="1200" b="1" spc="15" dirty="0">
                <a:latin typeface="Arial" panose="020B0604020202020204" pitchFamily="34" charset="0"/>
                <a:cs typeface="Arial" panose="020B0604020202020204" pitchFamily="34" charset="0"/>
              </a:rPr>
              <a:t>9,4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milijarde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ct val="100000"/>
              </a:lnSpc>
            </a:pP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Ključ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raspodjele: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ts val="1380"/>
              </a:lnSpc>
              <a:spcBef>
                <a:spcPts val="445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kojim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centralizirano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upravlja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koristi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9605">
              <a:lnSpc>
                <a:spcPts val="1380"/>
              </a:lnSpc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svim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državama</a:t>
            </a:r>
            <a:r>
              <a:rPr sz="1200" b="1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članicama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215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05B43E5-94C6-4F7E-8092-BD6179329DDF}"/>
              </a:ext>
            </a:extLst>
          </p:cNvPr>
          <p:cNvSpPr txBox="1"/>
          <p:nvPr/>
        </p:nvSpPr>
        <p:spPr>
          <a:xfrm>
            <a:off x="2760345" y="1258242"/>
            <a:ext cx="6671309" cy="3780522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MEHANIZAM </a:t>
            </a:r>
            <a:r>
              <a:rPr sz="2000" spc="-9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UNIJE </a:t>
            </a:r>
            <a:r>
              <a:rPr sz="2000" spc="-12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ZA </a:t>
            </a:r>
            <a:r>
              <a:rPr sz="2000" spc="-7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CIVILNU </a:t>
            </a:r>
            <a:r>
              <a:rPr sz="2000" spc="-10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ZAŠTITU </a:t>
            </a:r>
            <a:r>
              <a:rPr sz="2000" spc="-8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–</a:t>
            </a:r>
            <a:r>
              <a:rPr sz="2000" spc="-1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</a:t>
            </a:r>
            <a:r>
              <a:rPr sz="2000" spc="-85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rescEU</a:t>
            </a:r>
            <a:endParaRPr lang="hr-HR" sz="2000" spc="-85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endParaRPr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200" b="1" spc="5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Jačanje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kapaciteta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Unije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potporu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civilnoj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zaštiti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odgovor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izvanredne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situacije velikih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razmjera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Upotrebljavat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b="1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 marR="5080">
              <a:lnSpc>
                <a:spcPts val="1320"/>
              </a:lnSpc>
              <a:spcBef>
                <a:spcPts val="590"/>
              </a:spcBef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Infrastrukturu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odgovor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izvanredne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zdravstvene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situacije: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skladišne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kapacitete,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sustave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prijevoz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lijekova,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liječnika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pacijenata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EU-a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trećih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zemalja.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</a:pP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Mehanizam: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  <a:spcBef>
                <a:spcPts val="445"/>
              </a:spcBef>
            </a:pP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Bespovratna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sredstva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 javna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nabava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kojima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upravlja Europska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komisija.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</a:pP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Proračun: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  <a:spcBef>
                <a:spcPts val="445"/>
              </a:spcBef>
            </a:pP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Ukupno </a:t>
            </a:r>
            <a:r>
              <a:rPr sz="1200" b="1" spc="15" dirty="0">
                <a:latin typeface="Arial" panose="020B0604020202020204" pitchFamily="34" charset="0"/>
                <a:cs typeface="Arial" panose="020B0604020202020204" pitchFamily="34" charset="0"/>
              </a:rPr>
              <a:t>3,1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milijarda</a:t>
            </a:r>
            <a:r>
              <a:rPr sz="1200" b="1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eura.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</a:pP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Ključ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raspodjele: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5000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kojim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centralizirano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upravlja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koristi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svim</a:t>
            </a:r>
            <a:r>
              <a:rPr sz="1200" b="1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državama</a:t>
            </a:r>
            <a:r>
              <a:rPr sz="1200" b="1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članicama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5220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>
            <a:extLst>
              <a:ext uri="{FF2B5EF4-FFF2-40B4-BE49-F238E27FC236}">
                <a16:creationId xmlns:a16="http://schemas.microsoft.com/office/drawing/2014/main" id="{B7540DFC-AE15-4536-B6E0-81F10581467C}"/>
              </a:ext>
            </a:extLst>
          </p:cNvPr>
          <p:cNvSpPr txBox="1"/>
          <p:nvPr/>
        </p:nvSpPr>
        <p:spPr>
          <a:xfrm>
            <a:off x="2220291" y="1430760"/>
            <a:ext cx="6667500" cy="3573413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84150" marR="5080" indent="-171450">
              <a:lnSpc>
                <a:spcPts val="1320"/>
              </a:lnSpc>
              <a:spcBef>
                <a:spcPts val="244"/>
              </a:spcBef>
              <a:buFont typeface="Wingdings" panose="05000000000000000000" pitchFamily="2" charset="2"/>
              <a:buChar char="§"/>
            </a:pP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Komisija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predlaže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jačanje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drugih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programa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kako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omogućilo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potpunosti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ispune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svoju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ulogu 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jačanju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otpornosti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Unije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svladavanju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izazova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povezanih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pandemijom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njezinim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posljedicama: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10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marR="639445" indent="-180340">
              <a:lnSpc>
                <a:spcPts val="1320"/>
              </a:lnSpc>
              <a:buFont typeface="Wingdings" panose="05000000000000000000" pitchFamily="2" charset="2"/>
              <a:buChar char="§"/>
            </a:pPr>
            <a:r>
              <a:rPr sz="1200" spc="-10" dirty="0" err="1">
                <a:latin typeface="Arial" panose="020B0604020202020204" pitchFamily="34" charset="0"/>
                <a:cs typeface="Arial" panose="020B0604020202020204" pitchFamily="34" charset="0"/>
              </a:rPr>
              <a:t>ukupan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iznos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94,4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milijarde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Obzor </a:t>
            </a:r>
            <a:r>
              <a:rPr sz="1200" b="1" spc="-50" dirty="0">
                <a:latin typeface="Arial" panose="020B0604020202020204" pitchFamily="34" charset="0"/>
                <a:cs typeface="Arial" panose="020B0604020202020204" pitchFamily="34" charset="0"/>
              </a:rPr>
              <a:t>Europa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kako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povećala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europska 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potpora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istraživačkim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inovacijskim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aktivnostima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povezanima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zdravljem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klimom;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15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marR="1350010" indent="-180340">
              <a:lnSpc>
                <a:spcPts val="1320"/>
              </a:lnSpc>
              <a:buFont typeface="Wingdings" panose="05000000000000000000" pitchFamily="2" charset="2"/>
              <a:buChar char="§"/>
            </a:pPr>
            <a:r>
              <a:rPr sz="1200" spc="20" dirty="0" err="1">
                <a:latin typeface="Arial" panose="020B0604020202020204" pitchFamily="34" charset="0"/>
                <a:cs typeface="Arial" panose="020B0604020202020204" pitchFamily="34" charset="0"/>
              </a:rPr>
              <a:t>ukupan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0" dirty="0">
                <a:latin typeface="Arial" panose="020B0604020202020204" pitchFamily="34" charset="0"/>
                <a:cs typeface="Arial" panose="020B0604020202020204" pitchFamily="34" charset="0"/>
              </a:rPr>
              <a:t>iznos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200" spc="85" dirty="0">
                <a:latin typeface="Arial" panose="020B0604020202020204" pitchFamily="34" charset="0"/>
                <a:cs typeface="Arial" panose="020B0604020202020204" pitchFamily="34" charset="0"/>
              </a:rPr>
              <a:t>87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65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15" dirty="0">
                <a:latin typeface="Arial" panose="020B0604020202020204" pitchFamily="34" charset="0"/>
                <a:cs typeface="Arial" panose="020B0604020202020204" pitchFamily="34" charset="0"/>
              </a:rPr>
              <a:t>Instrument za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susjedstvo, </a:t>
            </a:r>
            <a:r>
              <a:rPr sz="1200" b="1" spc="20" dirty="0">
                <a:latin typeface="Arial" panose="020B0604020202020204" pitchFamily="34" charset="0"/>
                <a:cs typeface="Arial" panose="020B0604020202020204" pitchFamily="34" charset="0"/>
              </a:rPr>
              <a:t>razvoj  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međunarodnu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suradnju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putem novog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jamstva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vanjsko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djelovanje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za 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Europski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fond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održivi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razvoj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potporu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partnerskim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zemljama,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posebno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 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zapadnom</a:t>
            </a:r>
            <a:r>
              <a:rPr sz="1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Balkanu,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susjedstvu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ostatku</a:t>
            </a:r>
            <a:r>
              <a:rPr sz="1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Afrike,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njihovoj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borbi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 err="1">
                <a:latin typeface="Arial" panose="020B0604020202020204" pitchFamily="34" charset="0"/>
                <a:cs typeface="Arial" panose="020B0604020202020204" pitchFamily="34" charset="0"/>
              </a:rPr>
              <a:t>protiv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 err="1">
                <a:latin typeface="Arial" panose="020B0604020202020204" pitchFamily="34" charset="0"/>
                <a:cs typeface="Arial" panose="020B0604020202020204" pitchFamily="34" charset="0"/>
              </a:rPr>
              <a:t>pandemije</a:t>
            </a:r>
            <a:r>
              <a:rPr lang="hr-H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oporavku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njezinih</a:t>
            </a:r>
            <a:r>
              <a:rPr sz="1200" spc="2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posljedica;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35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marR="1477645" indent="-180340">
              <a:lnSpc>
                <a:spcPts val="1320"/>
              </a:lnSpc>
              <a:buFont typeface="Wingdings" panose="05000000000000000000" pitchFamily="2" charset="2"/>
              <a:buChar char="§"/>
            </a:pPr>
            <a:r>
              <a:rPr sz="1200" spc="-20" dirty="0" err="1">
                <a:latin typeface="Arial" panose="020B0604020202020204" pitchFamily="34" charset="0"/>
                <a:cs typeface="Arial" panose="020B0604020202020204" pitchFamily="34" charset="0"/>
              </a:rPr>
              <a:t>povećanje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sredstava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iznosu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milijardi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eura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Instrument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humanitarnu  </a:t>
            </a:r>
            <a:r>
              <a:rPr sz="1200" b="1" spc="-75" dirty="0">
                <a:latin typeface="Arial" panose="020B0604020202020204" pitchFamily="34" charset="0"/>
                <a:cs typeface="Arial" panose="020B0604020202020204" pitchFamily="34" charset="0"/>
              </a:rPr>
              <a:t>pomoć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zbog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sve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većih humanitarnih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potreba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najugroženijim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dijelovima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svijeta;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15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marR="1287780" indent="-180340">
              <a:lnSpc>
                <a:spcPts val="1320"/>
              </a:lnSpc>
              <a:buFont typeface="Wingdings" panose="05000000000000000000" pitchFamily="2" charset="2"/>
              <a:buChar char="§"/>
            </a:pPr>
            <a:r>
              <a:rPr sz="1200" spc="-15" dirty="0" err="1">
                <a:latin typeface="Arial" panose="020B0604020202020204" pitchFamily="34" charset="0"/>
                <a:cs typeface="Arial" panose="020B0604020202020204" pitchFamily="34" charset="0"/>
              </a:rPr>
              <a:t>ukupno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8,2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Digitalna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Europa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namijenjenih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jačanju 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kibernetičke obrane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Unije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potporu</a:t>
            </a:r>
            <a:r>
              <a:rPr sz="12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digitalnoj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tranziciji;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10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BF0E4E5E-6C5B-4E8F-8D01-9FA1DF8ED819}"/>
              </a:ext>
            </a:extLst>
          </p:cNvPr>
          <p:cNvSpPr txBox="1"/>
          <p:nvPr/>
        </p:nvSpPr>
        <p:spPr>
          <a:xfrm>
            <a:off x="2352813" y="1621105"/>
            <a:ext cx="5931535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3515" marR="5080" indent="-171450">
              <a:lnSpc>
                <a:spcPts val="1320"/>
              </a:lnSpc>
              <a:spcBef>
                <a:spcPts val="240"/>
              </a:spcBef>
              <a:buFont typeface="Wingdings" panose="05000000000000000000" pitchFamily="2" charset="2"/>
              <a:buChar char="§"/>
            </a:pPr>
            <a:r>
              <a:rPr sz="1200" dirty="0" err="1">
                <a:latin typeface="Arial" panose="020B0604020202020204" pitchFamily="34" charset="0"/>
                <a:cs typeface="Arial" panose="020B0604020202020204" pitchFamily="34" charset="0"/>
              </a:rPr>
              <a:t>ulaganje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modernu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učinkovitu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prometnu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infrastrukturu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koja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olakšati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prekogranične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veze, 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kao što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Rail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Baltica,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pomoću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dodatnih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Instrument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30" dirty="0">
                <a:latin typeface="Arial" panose="020B0604020202020204" pitchFamily="34" charset="0"/>
                <a:cs typeface="Arial" panose="020B0604020202020204" pitchFamily="34" charset="0"/>
              </a:rPr>
              <a:t>povezivanje 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sz="1200" spc="-65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FF52EC46-BAB8-40D5-8A5D-B773B353E490}"/>
              </a:ext>
            </a:extLst>
          </p:cNvPr>
          <p:cNvSpPr txBox="1"/>
          <p:nvPr/>
        </p:nvSpPr>
        <p:spPr>
          <a:xfrm>
            <a:off x="2352813" y="2300287"/>
            <a:ext cx="6672580" cy="2803332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92405" marR="5080" indent="-180340" algn="just">
              <a:lnSpc>
                <a:spcPts val="1320"/>
              </a:lnSpc>
              <a:spcBef>
                <a:spcPts val="240"/>
              </a:spcBef>
              <a:buFont typeface="Wingdings" panose="05000000000000000000" pitchFamily="2" charset="2"/>
              <a:buChar char="§"/>
            </a:pPr>
            <a:r>
              <a:rPr sz="1200" dirty="0" err="1">
                <a:latin typeface="Arial" panose="020B0604020202020204" pitchFamily="34" charset="0"/>
                <a:cs typeface="Arial" panose="020B0604020202020204" pitchFamily="34" charset="0"/>
              </a:rPr>
              <a:t>stvaranje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uvjeta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35" dirty="0">
                <a:latin typeface="Arial" panose="020B0604020202020204" pitchFamily="34" charset="0"/>
                <a:cs typeface="Arial" panose="020B0604020202020204" pitchFamily="34" charset="0"/>
              </a:rPr>
              <a:t>dobro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funkcioniranje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jedinstvenog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tržišta,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koje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će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biti pokretač oporavka,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zadržavanjem 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predloženih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proračuna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jedinstvenog </a:t>
            </a:r>
            <a:r>
              <a:rPr sz="1200" b="1" spc="15" dirty="0">
                <a:latin typeface="Arial" panose="020B0604020202020204" pitchFamily="34" charset="0"/>
                <a:cs typeface="Arial" panose="020B0604020202020204" pitchFamily="34" charset="0"/>
              </a:rPr>
              <a:t>tržišta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(u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iznosu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3,7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eura)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programe  kojima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podupire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suradnja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područjima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oporezivanja</a:t>
            </a:r>
            <a:r>
              <a:rPr sz="1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carine</a:t>
            </a:r>
            <a:r>
              <a:rPr sz="1200" b="1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(239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milijuna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843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milijuna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eura);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15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marR="8890" indent="-180340" algn="just">
              <a:lnSpc>
                <a:spcPts val="1320"/>
              </a:lnSpc>
              <a:buFont typeface="Wingdings" panose="05000000000000000000" pitchFamily="2" charset="2"/>
              <a:buChar char="§"/>
            </a:pPr>
            <a:r>
              <a:rPr sz="1200" spc="-15" dirty="0" err="1">
                <a:latin typeface="Arial" panose="020B0604020202020204" pitchFamily="34" charset="0"/>
                <a:cs typeface="Arial" panose="020B0604020202020204" pitchFamily="34" charset="0"/>
              </a:rPr>
              <a:t>dodatne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3,4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milijarde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Erasmus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Plus</a:t>
            </a:r>
            <a:r>
              <a:rPr sz="1200" spc="-6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čime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ukupno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24,6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ulaže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mlade, 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povećanjem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Kreativna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Europa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2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ulaže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kulturne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kreativne</a:t>
            </a:r>
            <a:r>
              <a:rPr sz="12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sektore;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ts val="15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2405" marR="7620" indent="-180340" algn="just">
              <a:lnSpc>
                <a:spcPts val="1320"/>
              </a:lnSpc>
              <a:buFont typeface="Wingdings" panose="05000000000000000000" pitchFamily="2" charset="2"/>
              <a:buChar char="§"/>
            </a:pPr>
            <a:r>
              <a:rPr sz="1200" spc="-15" dirty="0" err="1">
                <a:latin typeface="Arial" panose="020B0604020202020204" pitchFamily="34" charset="0"/>
                <a:cs typeface="Arial" panose="020B0604020202020204" pitchFamily="34" charset="0"/>
              </a:rPr>
              <a:t>povećanje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milijarde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5" dirty="0">
                <a:latin typeface="Arial" panose="020B0604020202020204" pitchFamily="34" charset="0"/>
                <a:cs typeface="Arial" panose="020B0604020202020204" pitchFamily="34" charset="0"/>
              </a:rPr>
              <a:t>zajedničku</a:t>
            </a:r>
            <a:r>
              <a:rPr sz="12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poljoprivrednu</a:t>
            </a:r>
            <a:r>
              <a:rPr sz="1200" b="1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politiku</a:t>
            </a:r>
            <a:r>
              <a:rPr sz="1200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sz="1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milijuna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eura</a:t>
            </a:r>
            <a:r>
              <a:rPr sz="1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5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65" dirty="0">
                <a:latin typeface="Arial" panose="020B0604020202020204" pitchFamily="34" charset="0"/>
                <a:cs typeface="Arial" panose="020B0604020202020204" pitchFamily="34" charset="0"/>
              </a:rPr>
              <a:t>Europski 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fond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35" dirty="0">
                <a:latin typeface="Arial" panose="020B0604020202020204" pitchFamily="34" charset="0"/>
                <a:cs typeface="Arial" panose="020B0604020202020204" pitchFamily="34" charset="0"/>
              </a:rPr>
              <a:t>pomorstvo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ribarstvo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kako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bi 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ojačala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otpornost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poljoprivredno-prehrambenog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sektora 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sektora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ribarstva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osiguralo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dovoljno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prostora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upravljanje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krizama;</a:t>
            </a:r>
          </a:p>
          <a:p>
            <a:pPr marL="171450" indent="-171450">
              <a:lnSpc>
                <a:spcPct val="100000"/>
              </a:lnSpc>
              <a:spcBef>
                <a:spcPts val="50"/>
              </a:spcBef>
              <a:buFont typeface="Wingdings" panose="05000000000000000000" pitchFamily="2" charset="2"/>
              <a:buChar char="§"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71450">
              <a:lnSpc>
                <a:spcPts val="1380"/>
              </a:lnSpc>
              <a:buFont typeface="Wingdings" panose="05000000000000000000" pitchFamily="2" charset="2"/>
              <a:buChar char="§"/>
            </a:pPr>
            <a:r>
              <a:rPr sz="1200" spc="-25" dirty="0" err="1">
                <a:latin typeface="Arial" panose="020B0604020202020204" pitchFamily="34" charset="0"/>
                <a:cs typeface="Arial" panose="020B0604020202020204" pitchFamily="34" charset="0"/>
              </a:rPr>
              <a:t>ukupno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milijarde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80" dirty="0">
                <a:latin typeface="Arial" panose="020B0604020202020204" pitchFamily="34" charset="0"/>
                <a:cs typeface="Arial" panose="020B0604020202020204" pitchFamily="34" charset="0"/>
              </a:rPr>
              <a:t>Fond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azil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migracije </a:t>
            </a:r>
            <a:r>
              <a:rPr sz="1200" b="1" spc="30" dirty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sz="1200" b="1" spc="-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80" dirty="0">
                <a:latin typeface="Arial" panose="020B0604020202020204" pitchFamily="34" charset="0"/>
                <a:cs typeface="Arial" panose="020B0604020202020204" pitchFamily="34" charset="0"/>
              </a:rPr>
              <a:t>Fond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integrirano </a:t>
            </a:r>
            <a:r>
              <a:rPr sz="1200" b="1" spc="-15" dirty="0" err="1">
                <a:latin typeface="Arial" panose="020B0604020202020204" pitchFamily="34" charset="0"/>
                <a:cs typeface="Arial" panose="020B0604020202020204" pitchFamily="34" charset="0"/>
              </a:rPr>
              <a:t>upravljanje</a:t>
            </a:r>
            <a:r>
              <a:rPr sz="12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25" dirty="0" err="1">
                <a:latin typeface="Arial" panose="020B0604020202020204" pitchFamily="34" charset="0"/>
                <a:cs typeface="Arial" panose="020B0604020202020204" pitchFamily="34" charset="0"/>
              </a:rPr>
              <a:t>granicama</a:t>
            </a:r>
            <a:r>
              <a:rPr lang="hr-H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 err="1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jačanja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suradnje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upravljanju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vanjskim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granicama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području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migracijske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politike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azila;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1D5AF6F7-476D-48DC-9919-12A90258E4A7}"/>
              </a:ext>
            </a:extLst>
          </p:cNvPr>
          <p:cNvSpPr txBox="1"/>
          <p:nvPr/>
        </p:nvSpPr>
        <p:spPr>
          <a:xfrm>
            <a:off x="2352813" y="5302098"/>
            <a:ext cx="6671309" cy="72390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92405" marR="5080" indent="-180340">
              <a:lnSpc>
                <a:spcPts val="1320"/>
              </a:lnSpc>
              <a:spcBef>
                <a:spcPts val="244"/>
              </a:spcBef>
              <a:buFont typeface="Wingdings" panose="05000000000000000000" pitchFamily="2" charset="2"/>
              <a:buChar char="§"/>
            </a:pPr>
            <a:r>
              <a:rPr sz="1200" spc="-25" dirty="0" err="1">
                <a:latin typeface="Arial" panose="020B0604020202020204" pitchFamily="34" charset="0"/>
                <a:cs typeface="Arial" panose="020B0604020202020204" pitchFamily="34" charset="0"/>
              </a:rPr>
              <a:t>ukupno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2,2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milijarde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80" dirty="0">
                <a:latin typeface="Arial" panose="020B0604020202020204" pitchFamily="34" charset="0"/>
                <a:cs typeface="Arial" panose="020B0604020202020204" pitchFamily="34" charset="0"/>
              </a:rPr>
              <a:t>Fond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20" dirty="0">
                <a:latin typeface="Arial" panose="020B0604020202020204" pitchFamily="34" charset="0"/>
                <a:cs typeface="Arial" panose="020B0604020202020204" pitchFamily="34" charset="0"/>
              </a:rPr>
              <a:t>unutarnju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sigurnost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ukupno </a:t>
            </a:r>
            <a:r>
              <a:rPr sz="1200" spc="55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55" dirty="0">
                <a:latin typeface="Arial" panose="020B0604020202020204" pitchFamily="34" charset="0"/>
                <a:cs typeface="Arial" panose="020B0604020202020204" pitchFamily="34" charset="0"/>
              </a:rPr>
              <a:t>Europski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fond  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sz="120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40" dirty="0">
                <a:latin typeface="Arial" panose="020B0604020202020204" pitchFamily="34" charset="0"/>
                <a:cs typeface="Arial" panose="020B0604020202020204" pitchFamily="34" charset="0"/>
              </a:rPr>
              <a:t>obranu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potpore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europskoj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strateškoj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autonomiji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2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sigurnosti;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71450">
              <a:lnSpc>
                <a:spcPct val="100000"/>
              </a:lnSpc>
              <a:spcBef>
                <a:spcPts val="1270"/>
              </a:spcBef>
              <a:buFont typeface="Wingdings" panose="05000000000000000000" pitchFamily="2" charset="2"/>
              <a:buChar char="§"/>
            </a:pPr>
            <a:r>
              <a:rPr sz="1200" spc="-25" dirty="0" err="1">
                <a:latin typeface="Arial" panose="020B0604020202020204" pitchFamily="34" charset="0"/>
                <a:cs typeface="Arial" panose="020B0604020202020204" pitchFamily="34" charset="0"/>
              </a:rPr>
              <a:t>ukupno</a:t>
            </a:r>
            <a:r>
              <a:rPr sz="12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5" dirty="0">
                <a:latin typeface="Arial" panose="020B0604020202020204" pitchFamily="34" charset="0"/>
                <a:cs typeface="Arial" panose="020B0604020202020204" pitchFamily="34" charset="0"/>
              </a:rPr>
              <a:t>12,9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milijardi eura </a:t>
            </a:r>
            <a:r>
              <a:rPr sz="1200" spc="40" dirty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sz="1200" b="1" spc="-25" dirty="0">
                <a:latin typeface="Arial" panose="020B0604020202020204" pitchFamily="34" charset="0"/>
                <a:cs typeface="Arial" panose="020B0604020202020204" pitchFamily="34" charset="0"/>
              </a:rPr>
              <a:t>pretpristupnu </a:t>
            </a:r>
            <a:r>
              <a:rPr sz="1200" b="1" spc="-75" dirty="0">
                <a:latin typeface="Arial" panose="020B0604020202020204" pitchFamily="34" charset="0"/>
                <a:cs typeface="Arial" panose="020B0604020202020204" pitchFamily="34" charset="0"/>
              </a:rPr>
              <a:t>pomoć 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našim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partnerima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zapadnom</a:t>
            </a:r>
            <a:r>
              <a:rPr sz="1200" spc="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Balkanu.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9390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>
            <a:extLst>
              <a:ext uri="{FF2B5EF4-FFF2-40B4-BE49-F238E27FC236}">
                <a16:creationId xmlns:a16="http://schemas.microsoft.com/office/drawing/2014/main" id="{58D9B3B3-153E-41D6-95ED-5CDE6863CB68}"/>
              </a:ext>
            </a:extLst>
          </p:cNvPr>
          <p:cNvSpPr txBox="1"/>
          <p:nvPr/>
        </p:nvSpPr>
        <p:spPr>
          <a:xfrm>
            <a:off x="1986404" y="1347936"/>
            <a:ext cx="821919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accent4"/>
                </a:solidFill>
              </a:rPr>
              <a:t>UDRUGA RAČUNOVOĐA I FINANCIJSKIH DJELATNIKA POŽEGA</a:t>
            </a:r>
            <a:r>
              <a:rPr lang="hr-HR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hr-HR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hr-HR" dirty="0"/>
              <a:t/>
            </a:r>
            <a:br>
              <a:rPr lang="hr-HR" dirty="0"/>
            </a:br>
            <a:r>
              <a:rPr lang="hr-HR" cap="none" dirty="0"/>
              <a:t>mail: </a:t>
            </a:r>
            <a:r>
              <a:rPr lang="hr-HR" cap="none" dirty="0">
                <a:hlinkClick r:id="rId2"/>
              </a:rPr>
              <a:t>urfd.pozega@gmail.com</a:t>
            </a:r>
            <a:r>
              <a:rPr lang="hr-HR" dirty="0"/>
              <a:t/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r>
              <a:rPr lang="hr-HR" dirty="0" err="1"/>
              <a:t>facebook</a:t>
            </a:r>
            <a:r>
              <a:rPr lang="hr-HR" dirty="0"/>
              <a:t> profil: </a:t>
            </a:r>
            <a:r>
              <a:rPr lang="hr-HR" dirty="0">
                <a:hlinkClick r:id="rId3"/>
              </a:rPr>
              <a:t>https://www.facebook.com/urfd.pozega/?ref=bookmarks</a:t>
            </a:r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4883EF-06DA-4C98-A969-47A319AE479A}"/>
              </a:ext>
            </a:extLst>
          </p:cNvPr>
          <p:cNvSpPr txBox="1">
            <a:spLocks/>
          </p:cNvSpPr>
          <p:nvPr/>
        </p:nvSpPr>
        <p:spPr>
          <a:xfrm>
            <a:off x="865080" y="4184929"/>
            <a:ext cx="5230920" cy="9998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Ivan Radošić, str.spec.</a:t>
            </a:r>
            <a:r>
              <a:rPr lang="hr-HR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oec</a:t>
            </a:r>
            <a:r>
              <a:rPr lang="hr-H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.,Voditelj pripreme i provedbe EU projekata, Specijalist za EU fondove</a:t>
            </a:r>
          </a:p>
        </p:txBody>
      </p:sp>
    </p:spTree>
    <p:extLst>
      <p:ext uri="{BB962C8B-B14F-4D97-AF65-F5344CB8AC3E}">
        <p14:creationId xmlns:p14="http://schemas.microsoft.com/office/powerpoint/2010/main" val="1750836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89971AC-4B5B-482D-9EE2-5E67C1F8C037}"/>
              </a:ext>
            </a:extLst>
          </p:cNvPr>
          <p:cNvSpPr txBox="1">
            <a:spLocks/>
          </p:cNvSpPr>
          <p:nvPr/>
        </p:nvSpPr>
        <p:spPr>
          <a:xfrm>
            <a:off x="2180722" y="429433"/>
            <a:ext cx="8372627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marR="0" lvl="0" indent="0" algn="ctr" defTabSz="914400" rtl="0" eaLnBrk="1" fontAlgn="auto" latinLnBrk="0" hangingPunct="1">
              <a:lnSpc>
                <a:spcPct val="100000"/>
              </a:lnSpc>
              <a:spcBef>
                <a:spcPts val="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0" i="0" u="none" strike="noStrike" kern="1200" cap="all" spc="-109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j-ea"/>
                <a:cs typeface="+mj-cs"/>
              </a:rPr>
              <a:t>Kvalitativna</a:t>
            </a:r>
            <a:r>
              <a:rPr kumimoji="0" lang="hr-HR" sz="4000" b="0" i="0" u="none" strike="noStrike" kern="1200" cap="all" spc="-154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  <a:r>
              <a:rPr kumimoji="0" lang="hr-HR" sz="4000" b="0" i="0" u="none" strike="noStrike" kern="1200" cap="all" spc="-118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j-ea"/>
                <a:cs typeface="+mj-cs"/>
              </a:rPr>
              <a:t>analiza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F0E2B07-2580-4D1C-8007-FEACB7636B2A}"/>
              </a:ext>
            </a:extLst>
          </p:cNvPr>
          <p:cNvSpPr txBox="1"/>
          <p:nvPr/>
        </p:nvSpPr>
        <p:spPr>
          <a:xfrm>
            <a:off x="2919311" y="1620562"/>
            <a:ext cx="6462080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spcBef>
                <a:spcPts val="91"/>
              </a:spcBef>
            </a:pPr>
            <a:r>
              <a:rPr sz="1634" spc="-91" dirty="0">
                <a:solidFill>
                  <a:prstClr val="black"/>
                </a:solidFill>
                <a:latin typeface="Microsoft Sans Serif"/>
                <a:cs typeface="Microsoft Sans Serif"/>
              </a:rPr>
              <a:t>Prikupljanje </a:t>
            </a:r>
            <a:r>
              <a:rPr sz="1634" spc="-73" dirty="0">
                <a:solidFill>
                  <a:prstClr val="black"/>
                </a:solidFill>
                <a:latin typeface="Microsoft Sans Serif"/>
                <a:cs typeface="Microsoft Sans Serif"/>
              </a:rPr>
              <a:t>informacije </a:t>
            </a:r>
            <a:r>
              <a:rPr sz="1634" spc="-136" dirty="0">
                <a:solidFill>
                  <a:prstClr val="black"/>
                </a:solidFill>
                <a:latin typeface="Microsoft Sans Serif"/>
                <a:cs typeface="Microsoft Sans Serif"/>
              </a:rPr>
              <a:t>o </a:t>
            </a:r>
            <a:r>
              <a:rPr sz="1634" spc="-68" dirty="0">
                <a:solidFill>
                  <a:prstClr val="black"/>
                </a:solidFill>
                <a:latin typeface="Microsoft Sans Serif"/>
                <a:cs typeface="Microsoft Sans Serif"/>
              </a:rPr>
              <a:t>uvjetima </a:t>
            </a:r>
            <a:r>
              <a:rPr sz="1634" spc="-113" dirty="0">
                <a:solidFill>
                  <a:prstClr val="black"/>
                </a:solidFill>
                <a:latin typeface="Microsoft Sans Serif"/>
                <a:cs typeface="Microsoft Sans Serif"/>
              </a:rPr>
              <a:t>u </a:t>
            </a:r>
            <a:r>
              <a:rPr sz="1634" spc="-82" dirty="0">
                <a:solidFill>
                  <a:prstClr val="black"/>
                </a:solidFill>
                <a:latin typeface="Microsoft Sans Serif"/>
                <a:cs typeface="Microsoft Sans Serif"/>
              </a:rPr>
              <a:t>kojima </a:t>
            </a:r>
            <a:r>
              <a:rPr sz="1634" spc="-54" dirty="0">
                <a:solidFill>
                  <a:prstClr val="black"/>
                </a:solidFill>
                <a:latin typeface="Microsoft Sans Serif"/>
                <a:cs typeface="Microsoft Sans Serif"/>
              </a:rPr>
              <a:t>tvrtka </a:t>
            </a:r>
            <a:r>
              <a:rPr sz="1634" spc="-95" dirty="0">
                <a:solidFill>
                  <a:prstClr val="black"/>
                </a:solidFill>
                <a:latin typeface="Microsoft Sans Serif"/>
                <a:cs typeface="Microsoft Sans Serif"/>
              </a:rPr>
              <a:t>posluje </a:t>
            </a:r>
            <a:r>
              <a:rPr sz="1634" dirty="0">
                <a:solidFill>
                  <a:prstClr val="black"/>
                </a:solidFill>
                <a:latin typeface="Microsoft Sans Serif"/>
                <a:cs typeface="Microsoft Sans Serif"/>
              </a:rPr>
              <a:t>i </a:t>
            </a:r>
            <a:r>
              <a:rPr sz="1634" spc="-109" dirty="0">
                <a:solidFill>
                  <a:prstClr val="black"/>
                </a:solidFill>
                <a:latin typeface="Microsoft Sans Serif"/>
                <a:cs typeface="Microsoft Sans Serif"/>
              </a:rPr>
              <a:t>procjena </a:t>
            </a:r>
            <a:r>
              <a:rPr sz="1634" spc="-64" dirty="0">
                <a:solidFill>
                  <a:prstClr val="black"/>
                </a:solidFill>
                <a:latin typeface="Microsoft Sans Serif"/>
                <a:cs typeface="Microsoft Sans Serif"/>
              </a:rPr>
              <a:t>stabilnosti  </a:t>
            </a:r>
            <a:r>
              <a:rPr sz="1634" spc="-77" dirty="0">
                <a:solidFill>
                  <a:prstClr val="black"/>
                </a:solidFill>
                <a:latin typeface="Microsoft Sans Serif"/>
                <a:cs typeface="Microsoft Sans Serif"/>
              </a:rPr>
              <a:t>daljnjeg </a:t>
            </a:r>
            <a:r>
              <a:rPr sz="1634" spc="-100" dirty="0">
                <a:solidFill>
                  <a:prstClr val="black"/>
                </a:solidFill>
                <a:latin typeface="Microsoft Sans Serif"/>
                <a:cs typeface="Microsoft Sans Serif"/>
              </a:rPr>
              <a:t>poslovanja </a:t>
            </a:r>
            <a:r>
              <a:rPr sz="1634" spc="-68" dirty="0">
                <a:solidFill>
                  <a:prstClr val="black"/>
                </a:solidFill>
                <a:latin typeface="Microsoft Sans Serif"/>
                <a:cs typeface="Microsoft Sans Serif"/>
              </a:rPr>
              <a:t>temeljem prikupljenih</a:t>
            </a:r>
            <a:r>
              <a:rPr sz="1634" spc="41" dirty="0">
                <a:solidFill>
                  <a:prstClr val="black"/>
                </a:solidFill>
                <a:latin typeface="Microsoft Sans Serif"/>
                <a:cs typeface="Microsoft Sans Serif"/>
              </a:rPr>
              <a:t> </a:t>
            </a:r>
            <a:r>
              <a:rPr sz="1634" spc="-73" dirty="0">
                <a:solidFill>
                  <a:prstClr val="black"/>
                </a:solidFill>
                <a:latin typeface="Microsoft Sans Serif"/>
                <a:cs typeface="Microsoft Sans Serif"/>
              </a:rPr>
              <a:t>informacija</a:t>
            </a:r>
            <a:endParaRPr sz="1634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1D9E4222-CA42-43C6-8A97-65EC72B970D5}"/>
              </a:ext>
            </a:extLst>
          </p:cNvPr>
          <p:cNvSpPr/>
          <p:nvPr/>
        </p:nvSpPr>
        <p:spPr>
          <a:xfrm>
            <a:off x="4127240" y="2668050"/>
            <a:ext cx="2281005" cy="622407"/>
          </a:xfrm>
          <a:custGeom>
            <a:avLst/>
            <a:gdLst/>
            <a:ahLst/>
            <a:cxnLst/>
            <a:rect l="l" t="t" r="r" b="b"/>
            <a:pathLst>
              <a:path w="2513329" h="685800">
                <a:moveTo>
                  <a:pt x="0" y="0"/>
                </a:moveTo>
                <a:lnTo>
                  <a:pt x="0" y="685800"/>
                </a:lnTo>
                <a:lnTo>
                  <a:pt x="2513076" y="685800"/>
                </a:lnTo>
                <a:lnTo>
                  <a:pt x="251307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3B351DAE-C941-41E7-B4D3-C78BFD3CC8F6}"/>
              </a:ext>
            </a:extLst>
          </p:cNvPr>
          <p:cNvSpPr txBox="1"/>
          <p:nvPr/>
        </p:nvSpPr>
        <p:spPr>
          <a:xfrm>
            <a:off x="4301058" y="2839095"/>
            <a:ext cx="1935224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b="1" spc="-200" dirty="0">
                <a:solidFill>
                  <a:srgbClr val="FFFFFF"/>
                </a:solidFill>
                <a:latin typeface="Arial"/>
                <a:cs typeface="Arial"/>
              </a:rPr>
              <a:t>ANALIZA</a:t>
            </a:r>
            <a:r>
              <a:rPr sz="1634" b="1" spc="-9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34" b="1" spc="-231" dirty="0">
                <a:solidFill>
                  <a:srgbClr val="FFFFFF"/>
                </a:solidFill>
                <a:latin typeface="Arial"/>
                <a:cs typeface="Arial"/>
              </a:rPr>
              <a:t>DJELATNOSTI</a:t>
            </a:r>
            <a:endParaRPr sz="163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DA64FE6F-1F83-4288-A9E0-C1008330626E}"/>
              </a:ext>
            </a:extLst>
          </p:cNvPr>
          <p:cNvSpPr/>
          <p:nvPr/>
        </p:nvSpPr>
        <p:spPr>
          <a:xfrm>
            <a:off x="4127240" y="3806363"/>
            <a:ext cx="2281005" cy="622407"/>
          </a:xfrm>
          <a:custGeom>
            <a:avLst/>
            <a:gdLst/>
            <a:ahLst/>
            <a:cxnLst/>
            <a:rect l="l" t="t" r="r" b="b"/>
            <a:pathLst>
              <a:path w="2513329" h="685800">
                <a:moveTo>
                  <a:pt x="0" y="0"/>
                </a:moveTo>
                <a:lnTo>
                  <a:pt x="0" y="685800"/>
                </a:lnTo>
                <a:lnTo>
                  <a:pt x="2513076" y="685800"/>
                </a:lnTo>
                <a:lnTo>
                  <a:pt x="251307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B6D399D3-ABB3-44DE-BA2E-D1EC27A46368}"/>
              </a:ext>
            </a:extLst>
          </p:cNvPr>
          <p:cNvSpPr txBox="1"/>
          <p:nvPr/>
        </p:nvSpPr>
        <p:spPr>
          <a:xfrm>
            <a:off x="4518209" y="3851543"/>
            <a:ext cx="1499539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72898" marR="4611" indent="-161948">
              <a:spcBef>
                <a:spcPts val="91"/>
              </a:spcBef>
            </a:pPr>
            <a:r>
              <a:rPr sz="1634" b="1" spc="-200" dirty="0">
                <a:solidFill>
                  <a:srgbClr val="FFFFFF"/>
                </a:solidFill>
                <a:latin typeface="Arial"/>
                <a:cs typeface="Arial"/>
              </a:rPr>
              <a:t>ANALIZA </a:t>
            </a:r>
            <a:r>
              <a:rPr sz="1634" b="1" spc="-213" dirty="0">
                <a:solidFill>
                  <a:srgbClr val="FFFFFF"/>
                </a:solidFill>
                <a:latin typeface="Arial"/>
                <a:cs typeface="Arial"/>
              </a:rPr>
              <a:t>TRŽIŠTA  </a:t>
            </a:r>
            <a:r>
              <a:rPr sz="1634" b="1" spc="-204" dirty="0">
                <a:solidFill>
                  <a:srgbClr val="FFFFFF"/>
                </a:solidFill>
                <a:latin typeface="Arial"/>
                <a:cs typeface="Arial"/>
              </a:rPr>
              <a:t>(OKRUŽENJA)</a:t>
            </a:r>
            <a:endParaRPr sz="163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6AB3CA8B-938D-4469-9FAC-5247AA5E9FFB}"/>
              </a:ext>
            </a:extLst>
          </p:cNvPr>
          <p:cNvSpPr/>
          <p:nvPr/>
        </p:nvSpPr>
        <p:spPr>
          <a:xfrm>
            <a:off x="4127240" y="5019364"/>
            <a:ext cx="2281005" cy="622407"/>
          </a:xfrm>
          <a:custGeom>
            <a:avLst/>
            <a:gdLst/>
            <a:ahLst/>
            <a:cxnLst/>
            <a:rect l="l" t="t" r="r" b="b"/>
            <a:pathLst>
              <a:path w="2513329" h="685800">
                <a:moveTo>
                  <a:pt x="0" y="0"/>
                </a:moveTo>
                <a:lnTo>
                  <a:pt x="0" y="685800"/>
                </a:lnTo>
                <a:lnTo>
                  <a:pt x="2513076" y="685800"/>
                </a:lnTo>
                <a:lnTo>
                  <a:pt x="251307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ED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A69564F3-EE16-4499-873C-C43BE1A4A957}"/>
              </a:ext>
            </a:extLst>
          </p:cNvPr>
          <p:cNvSpPr txBox="1"/>
          <p:nvPr/>
        </p:nvSpPr>
        <p:spPr>
          <a:xfrm>
            <a:off x="4219454" y="5190409"/>
            <a:ext cx="2097165" cy="26311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634" b="1" spc="-200" dirty="0">
                <a:solidFill>
                  <a:srgbClr val="FFFFFF"/>
                </a:solidFill>
                <a:latin typeface="Arial"/>
                <a:cs typeface="Arial"/>
              </a:rPr>
              <a:t>ANALIZA</a:t>
            </a:r>
            <a:r>
              <a:rPr sz="1634" b="1" spc="-8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34" b="1" spc="-241" dirty="0">
                <a:solidFill>
                  <a:srgbClr val="FFFFFF"/>
                </a:solidFill>
                <a:latin typeface="Arial"/>
                <a:cs typeface="Arial"/>
              </a:rPr>
              <a:t>RUKOVODSTVA</a:t>
            </a:r>
            <a:endParaRPr sz="163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0D7E5C77-2D3F-4626-8961-1A8BDA7F4FF2}"/>
              </a:ext>
            </a:extLst>
          </p:cNvPr>
          <p:cNvSpPr/>
          <p:nvPr/>
        </p:nvSpPr>
        <p:spPr>
          <a:xfrm>
            <a:off x="7292754" y="3104196"/>
            <a:ext cx="2130014" cy="2272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56998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76D5E57B-3272-4F36-8BE7-0C356B851A2C}"/>
              </a:ext>
            </a:extLst>
          </p:cNvPr>
          <p:cNvSpPr txBox="1"/>
          <p:nvPr/>
        </p:nvSpPr>
        <p:spPr>
          <a:xfrm>
            <a:off x="3557392" y="3649607"/>
            <a:ext cx="5156755" cy="1903963"/>
          </a:xfrm>
          <a:prstGeom prst="rect">
            <a:avLst/>
          </a:prstGeom>
        </p:spPr>
        <p:txBody>
          <a:bodyPr vert="horz" wrap="square" lIns="0" tIns="73767" rIns="0" bIns="0" rtlCol="0">
            <a:spAutoFit/>
          </a:bodyPr>
          <a:lstStyle/>
          <a:p>
            <a:pPr marL="620703" indent="-205172">
              <a:spcBef>
                <a:spcPts val="581"/>
              </a:spcBef>
              <a:buClr>
                <a:srgbClr val="00AFD0"/>
              </a:buClr>
              <a:buChar char="•"/>
              <a:tabLst>
                <a:tab pos="620703" algn="l"/>
                <a:tab pos="621279" algn="l"/>
              </a:tabLst>
            </a:pPr>
            <a:r>
              <a:rPr sz="1634" spc="-82" dirty="0">
                <a:latin typeface="Microsoft Sans Serif"/>
                <a:cs typeface="Microsoft Sans Serif"/>
              </a:rPr>
              <a:t>Djelatnost</a:t>
            </a:r>
            <a:r>
              <a:rPr sz="1634" spc="-27" dirty="0">
                <a:latin typeface="Microsoft Sans Serif"/>
                <a:cs typeface="Microsoft Sans Serif"/>
              </a:rPr>
              <a:t> </a:t>
            </a:r>
            <a:r>
              <a:rPr sz="1634" spc="-59" dirty="0">
                <a:latin typeface="Microsoft Sans Serif"/>
                <a:cs typeface="Microsoft Sans Serif"/>
              </a:rPr>
              <a:t>tvrtke</a:t>
            </a:r>
            <a:endParaRPr sz="1634">
              <a:latin typeface="Microsoft Sans Serif"/>
              <a:cs typeface="Microsoft Sans Serif"/>
            </a:endParaRPr>
          </a:p>
          <a:p>
            <a:pPr marL="620703" indent="-205172">
              <a:spcBef>
                <a:spcPts val="490"/>
              </a:spcBef>
              <a:buClr>
                <a:srgbClr val="00AFD0"/>
              </a:buClr>
              <a:buChar char="•"/>
              <a:tabLst>
                <a:tab pos="620703" algn="l"/>
                <a:tab pos="621279" algn="l"/>
              </a:tabLst>
            </a:pPr>
            <a:r>
              <a:rPr sz="1634" spc="-123" dirty="0">
                <a:latin typeface="Microsoft Sans Serif"/>
                <a:cs typeface="Microsoft Sans Serif"/>
              </a:rPr>
              <a:t>Proizvodna </a:t>
            </a:r>
            <a:r>
              <a:rPr sz="1634" spc="-73" dirty="0">
                <a:latin typeface="Microsoft Sans Serif"/>
                <a:cs typeface="Microsoft Sans Serif"/>
              </a:rPr>
              <a:t>struktura- </a:t>
            </a:r>
            <a:r>
              <a:rPr sz="1634" spc="-118" dirty="0">
                <a:latin typeface="Microsoft Sans Serif"/>
                <a:cs typeface="Microsoft Sans Serif"/>
              </a:rPr>
              <a:t>raspon </a:t>
            </a:r>
            <a:r>
              <a:rPr sz="1634" spc="-109" dirty="0">
                <a:latin typeface="Microsoft Sans Serif"/>
                <a:cs typeface="Microsoft Sans Serif"/>
              </a:rPr>
              <a:t>proizvoda </a:t>
            </a:r>
            <a:r>
              <a:rPr sz="1634" dirty="0">
                <a:latin typeface="Microsoft Sans Serif"/>
                <a:cs typeface="Microsoft Sans Serif"/>
              </a:rPr>
              <a:t>i</a:t>
            </a:r>
            <a:r>
              <a:rPr sz="1634" spc="250" dirty="0">
                <a:latin typeface="Microsoft Sans Serif"/>
                <a:cs typeface="Microsoft Sans Serif"/>
              </a:rPr>
              <a:t> </a:t>
            </a:r>
            <a:r>
              <a:rPr sz="1634" spc="-109" dirty="0">
                <a:latin typeface="Microsoft Sans Serif"/>
                <a:cs typeface="Microsoft Sans Serif"/>
              </a:rPr>
              <a:t>usluga</a:t>
            </a:r>
            <a:endParaRPr sz="1634">
              <a:latin typeface="Microsoft Sans Serif"/>
              <a:cs typeface="Microsoft Sans Serif"/>
            </a:endParaRPr>
          </a:p>
          <a:p>
            <a:pPr marL="620703" indent="-205172">
              <a:spcBef>
                <a:spcPts val="490"/>
              </a:spcBef>
              <a:buClr>
                <a:srgbClr val="00AFD0"/>
              </a:buClr>
              <a:buChar char="•"/>
              <a:tabLst>
                <a:tab pos="620703" algn="l"/>
                <a:tab pos="621279" algn="l"/>
              </a:tabLst>
            </a:pPr>
            <a:r>
              <a:rPr sz="1634" spc="-100" dirty="0">
                <a:latin typeface="Microsoft Sans Serif"/>
                <a:cs typeface="Microsoft Sans Serif"/>
              </a:rPr>
              <a:t>Maloprodaja </a:t>
            </a:r>
            <a:r>
              <a:rPr sz="1634" spc="91" dirty="0">
                <a:latin typeface="Microsoft Sans Serif"/>
                <a:cs typeface="Microsoft Sans Serif"/>
              </a:rPr>
              <a:t>/</a:t>
            </a:r>
            <a:r>
              <a:rPr sz="1634" dirty="0">
                <a:latin typeface="Microsoft Sans Serif"/>
                <a:cs typeface="Microsoft Sans Serif"/>
              </a:rPr>
              <a:t> </a:t>
            </a:r>
            <a:r>
              <a:rPr sz="1634" spc="-100" dirty="0">
                <a:latin typeface="Microsoft Sans Serif"/>
                <a:cs typeface="Microsoft Sans Serif"/>
              </a:rPr>
              <a:t>veleprodaja</a:t>
            </a:r>
            <a:endParaRPr sz="1634">
              <a:latin typeface="Microsoft Sans Serif"/>
              <a:cs typeface="Microsoft Sans Serif"/>
            </a:endParaRPr>
          </a:p>
          <a:p>
            <a:pPr marL="620703" indent="-205172">
              <a:spcBef>
                <a:spcPts val="490"/>
              </a:spcBef>
              <a:buClr>
                <a:srgbClr val="00AFD0"/>
              </a:buClr>
              <a:buChar char="•"/>
              <a:tabLst>
                <a:tab pos="620703" algn="l"/>
                <a:tab pos="621279" algn="l"/>
              </a:tabLst>
            </a:pPr>
            <a:r>
              <a:rPr sz="1634" spc="-136" dirty="0">
                <a:latin typeface="Microsoft Sans Serif"/>
                <a:cs typeface="Microsoft Sans Serif"/>
              </a:rPr>
              <a:t>Dosadašnja </a:t>
            </a:r>
            <a:r>
              <a:rPr sz="1634" spc="-100" dirty="0">
                <a:latin typeface="Microsoft Sans Serif"/>
                <a:cs typeface="Microsoft Sans Serif"/>
              </a:rPr>
              <a:t>poslovanje- </a:t>
            </a:r>
            <a:r>
              <a:rPr sz="1634" spc="-123" dirty="0">
                <a:latin typeface="Microsoft Sans Serif"/>
                <a:cs typeface="Microsoft Sans Serif"/>
              </a:rPr>
              <a:t>nova </a:t>
            </a:r>
            <a:r>
              <a:rPr sz="1634" spc="-54" dirty="0">
                <a:latin typeface="Microsoft Sans Serif"/>
                <a:cs typeface="Microsoft Sans Serif"/>
              </a:rPr>
              <a:t>tvrtka </a:t>
            </a:r>
            <a:r>
              <a:rPr sz="1634" spc="91" dirty="0">
                <a:latin typeface="Microsoft Sans Serif"/>
                <a:cs typeface="Microsoft Sans Serif"/>
              </a:rPr>
              <a:t>/</a:t>
            </a:r>
            <a:r>
              <a:rPr sz="1634" spc="-113" dirty="0">
                <a:latin typeface="Microsoft Sans Serif"/>
                <a:cs typeface="Microsoft Sans Serif"/>
              </a:rPr>
              <a:t> </a:t>
            </a:r>
            <a:r>
              <a:rPr sz="1634" spc="-64" dirty="0">
                <a:latin typeface="Microsoft Sans Serif"/>
                <a:cs typeface="Microsoft Sans Serif"/>
              </a:rPr>
              <a:t>tradicija</a:t>
            </a:r>
            <a:endParaRPr sz="1634">
              <a:latin typeface="Microsoft Sans Serif"/>
              <a:cs typeface="Microsoft Sans Serif"/>
            </a:endParaRPr>
          </a:p>
          <a:p>
            <a:pPr marL="620703" indent="-205172">
              <a:spcBef>
                <a:spcPts val="490"/>
              </a:spcBef>
              <a:buClr>
                <a:srgbClr val="00AFD0"/>
              </a:buClr>
              <a:buChar char="•"/>
              <a:tabLst>
                <a:tab pos="620703" algn="l"/>
                <a:tab pos="621279" algn="l"/>
              </a:tabLst>
            </a:pPr>
            <a:r>
              <a:rPr sz="1634" spc="-127" dirty="0">
                <a:latin typeface="Microsoft Sans Serif"/>
                <a:cs typeface="Microsoft Sans Serif"/>
              </a:rPr>
              <a:t>Lokacija</a:t>
            </a:r>
            <a:endParaRPr sz="1634">
              <a:latin typeface="Microsoft Sans Serif"/>
              <a:cs typeface="Microsoft Sans Serif"/>
            </a:endParaRPr>
          </a:p>
          <a:p>
            <a:pPr marL="620703" indent="-205172">
              <a:spcBef>
                <a:spcPts val="490"/>
              </a:spcBef>
              <a:buClr>
                <a:srgbClr val="00AFD0"/>
              </a:buClr>
              <a:buChar char="•"/>
              <a:tabLst>
                <a:tab pos="620703" algn="l"/>
                <a:tab pos="621279" algn="l"/>
              </a:tabLst>
            </a:pPr>
            <a:r>
              <a:rPr sz="1634" spc="-113" dirty="0">
                <a:latin typeface="Microsoft Sans Serif"/>
                <a:cs typeface="Microsoft Sans Serif"/>
              </a:rPr>
              <a:t>Poslovni </a:t>
            </a:r>
            <a:r>
              <a:rPr sz="1634" spc="-68" dirty="0">
                <a:latin typeface="Microsoft Sans Serif"/>
                <a:cs typeface="Microsoft Sans Serif"/>
              </a:rPr>
              <a:t>objekti </a:t>
            </a:r>
            <a:r>
              <a:rPr sz="1634" spc="-36" dirty="0">
                <a:latin typeface="Microsoft Sans Serif"/>
                <a:cs typeface="Microsoft Sans Serif"/>
              </a:rPr>
              <a:t>vlastiti </a:t>
            </a:r>
            <a:r>
              <a:rPr sz="1634" spc="9" dirty="0">
                <a:latin typeface="Microsoft Sans Serif"/>
                <a:cs typeface="Microsoft Sans Serif"/>
              </a:rPr>
              <a:t>ili</a:t>
            </a:r>
            <a:r>
              <a:rPr sz="1634" spc="32" dirty="0">
                <a:latin typeface="Microsoft Sans Serif"/>
                <a:cs typeface="Microsoft Sans Serif"/>
              </a:rPr>
              <a:t> </a:t>
            </a:r>
            <a:r>
              <a:rPr sz="1634" spc="-64" dirty="0">
                <a:latin typeface="Microsoft Sans Serif"/>
                <a:cs typeface="Microsoft Sans Serif"/>
              </a:rPr>
              <a:t>iznajmljeni</a:t>
            </a:r>
            <a:endParaRPr sz="1634">
              <a:latin typeface="Microsoft Sans Serif"/>
              <a:cs typeface="Microsoft Sans Serif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B82387F5-5ADC-4ACD-AE8C-3D5115C2E968}"/>
              </a:ext>
            </a:extLst>
          </p:cNvPr>
          <p:cNvSpPr txBox="1">
            <a:spLocks/>
          </p:cNvSpPr>
          <p:nvPr/>
        </p:nvSpPr>
        <p:spPr>
          <a:xfrm>
            <a:off x="2180727" y="429433"/>
            <a:ext cx="9421247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0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Kvalitativna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analiza:</a:t>
            </a:r>
            <a:r>
              <a:rPr lang="hr-HR" spc="-16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0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djelatnost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55344BB6-7E89-4502-8FC7-5737E44960CE}"/>
              </a:ext>
            </a:extLst>
          </p:cNvPr>
          <p:cNvSpPr/>
          <p:nvPr/>
        </p:nvSpPr>
        <p:spPr>
          <a:xfrm>
            <a:off x="4554625" y="1614107"/>
            <a:ext cx="3163209" cy="16154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2298897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BED75BBD-FA45-4ECA-BDB4-3E81512CCFA9}"/>
              </a:ext>
            </a:extLst>
          </p:cNvPr>
          <p:cNvSpPr txBox="1"/>
          <p:nvPr/>
        </p:nvSpPr>
        <p:spPr>
          <a:xfrm>
            <a:off x="2934530" y="2610879"/>
            <a:ext cx="3610535" cy="203039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19861" indent="-308911">
              <a:spcBef>
                <a:spcPts val="91"/>
              </a:spcBef>
              <a:buClr>
                <a:srgbClr val="00AFD0"/>
              </a:buClr>
              <a:buFont typeface="Arial"/>
              <a:buChar char="•"/>
              <a:tabLst>
                <a:tab pos="319861" algn="l"/>
                <a:tab pos="320437" algn="l"/>
              </a:tabLst>
            </a:pPr>
            <a:r>
              <a:rPr sz="1634" spc="-127" dirty="0">
                <a:latin typeface="Microsoft Sans Serif"/>
                <a:cs typeface="Microsoft Sans Serif"/>
              </a:rPr>
              <a:t>Kupci </a:t>
            </a:r>
            <a:r>
              <a:rPr sz="1634" spc="91" dirty="0">
                <a:latin typeface="Microsoft Sans Serif"/>
                <a:cs typeface="Microsoft Sans Serif"/>
              </a:rPr>
              <a:t>/</a:t>
            </a:r>
            <a:r>
              <a:rPr sz="1634" spc="14" dirty="0">
                <a:latin typeface="Microsoft Sans Serif"/>
                <a:cs typeface="Microsoft Sans Serif"/>
              </a:rPr>
              <a:t> </a:t>
            </a:r>
            <a:r>
              <a:rPr sz="1634" spc="-86" dirty="0">
                <a:latin typeface="Microsoft Sans Serif"/>
                <a:cs typeface="Microsoft Sans Serif"/>
              </a:rPr>
              <a:t>dobavljači</a:t>
            </a:r>
            <a:endParaRPr sz="1634" dirty="0">
              <a:latin typeface="Microsoft Sans Serif"/>
              <a:cs typeface="Microsoft Sans Serif"/>
            </a:endParaRPr>
          </a:p>
          <a:p>
            <a:pPr marL="1149770" lvl="1" indent="-309487">
              <a:buClr>
                <a:srgbClr val="00AFD0"/>
              </a:buClr>
              <a:buFont typeface="Arial"/>
              <a:buChar char="•"/>
              <a:tabLst>
                <a:tab pos="1149770" algn="l"/>
                <a:tab pos="1150347" algn="l"/>
              </a:tabLst>
            </a:pPr>
            <a:r>
              <a:rPr sz="1634" spc="-95" dirty="0">
                <a:latin typeface="Microsoft Sans Serif"/>
                <a:cs typeface="Microsoft Sans Serif"/>
              </a:rPr>
              <a:t>disperzija </a:t>
            </a:r>
            <a:r>
              <a:rPr sz="1634" spc="9" dirty="0">
                <a:latin typeface="Microsoft Sans Serif"/>
                <a:cs typeface="Microsoft Sans Serif"/>
              </a:rPr>
              <a:t>ili</a:t>
            </a:r>
            <a:r>
              <a:rPr sz="1634" spc="23" dirty="0">
                <a:latin typeface="Microsoft Sans Serif"/>
                <a:cs typeface="Microsoft Sans Serif"/>
              </a:rPr>
              <a:t> </a:t>
            </a:r>
            <a:r>
              <a:rPr sz="1634" spc="-95" dirty="0">
                <a:latin typeface="Microsoft Sans Serif"/>
                <a:cs typeface="Microsoft Sans Serif"/>
              </a:rPr>
              <a:t>koncentracija</a:t>
            </a:r>
            <a:endParaRPr sz="1634" dirty="0">
              <a:latin typeface="Microsoft Sans Serif"/>
              <a:cs typeface="Microsoft Sans Serif"/>
            </a:endParaRPr>
          </a:p>
          <a:p>
            <a:pPr marL="1149770" lvl="1" indent="-309487">
              <a:buClr>
                <a:srgbClr val="00AFD0"/>
              </a:buClr>
              <a:buFont typeface="Arial"/>
              <a:buChar char="•"/>
              <a:tabLst>
                <a:tab pos="1149770" algn="l"/>
                <a:tab pos="1150347" algn="l"/>
              </a:tabLst>
            </a:pPr>
            <a:r>
              <a:rPr sz="1634" spc="-95" dirty="0">
                <a:latin typeface="Microsoft Sans Serif"/>
                <a:cs typeface="Microsoft Sans Serif"/>
              </a:rPr>
              <a:t>ovisnost</a:t>
            </a:r>
            <a:endParaRPr sz="1634" dirty="0">
              <a:latin typeface="Microsoft Sans Serif"/>
              <a:cs typeface="Microsoft Sans Serif"/>
            </a:endParaRPr>
          </a:p>
          <a:p>
            <a:pPr marL="1149770" lvl="1" indent="-309487">
              <a:buClr>
                <a:srgbClr val="00AFD0"/>
              </a:buClr>
              <a:buFont typeface="Arial"/>
              <a:buChar char="•"/>
              <a:tabLst>
                <a:tab pos="1149770" algn="l"/>
                <a:tab pos="1150347" algn="l"/>
              </a:tabLst>
            </a:pPr>
            <a:r>
              <a:rPr sz="1634" spc="-73" dirty="0">
                <a:latin typeface="Microsoft Sans Serif"/>
                <a:cs typeface="Microsoft Sans Serif"/>
              </a:rPr>
              <a:t>trajanje</a:t>
            </a:r>
            <a:r>
              <a:rPr sz="1634" spc="-32" dirty="0">
                <a:latin typeface="Microsoft Sans Serif"/>
                <a:cs typeface="Microsoft Sans Serif"/>
              </a:rPr>
              <a:t> </a:t>
            </a:r>
            <a:r>
              <a:rPr sz="1634" spc="-132" dirty="0">
                <a:latin typeface="Microsoft Sans Serif"/>
                <a:cs typeface="Microsoft Sans Serif"/>
              </a:rPr>
              <a:t>odnosa</a:t>
            </a:r>
            <a:endParaRPr sz="1634" dirty="0">
              <a:latin typeface="Microsoft Sans Serif"/>
              <a:cs typeface="Microsoft Sans Serif"/>
            </a:endParaRPr>
          </a:p>
          <a:p>
            <a:pPr lvl="1">
              <a:spcBef>
                <a:spcPts val="27"/>
              </a:spcBef>
              <a:buClr>
                <a:srgbClr val="00AFD0"/>
              </a:buClr>
              <a:buFont typeface="Arial"/>
              <a:buChar char="•"/>
            </a:pPr>
            <a:endParaRPr sz="1679" dirty="0">
              <a:latin typeface="Times New Roman"/>
              <a:cs typeface="Times New Roman"/>
            </a:endParaRPr>
          </a:p>
          <a:p>
            <a:pPr marL="319861" indent="-308911">
              <a:buClr>
                <a:srgbClr val="00AFD0"/>
              </a:buClr>
              <a:buFont typeface="Arial"/>
              <a:buChar char="•"/>
              <a:tabLst>
                <a:tab pos="319861" algn="l"/>
                <a:tab pos="320437" algn="l"/>
              </a:tabLst>
            </a:pPr>
            <a:r>
              <a:rPr sz="1634" spc="-118" dirty="0">
                <a:latin typeface="Microsoft Sans Serif"/>
                <a:cs typeface="Microsoft Sans Serif"/>
              </a:rPr>
              <a:t>Konkurencija</a:t>
            </a:r>
            <a:endParaRPr sz="1634" dirty="0">
              <a:latin typeface="Microsoft Sans Serif"/>
              <a:cs typeface="Microsoft Sans Serif"/>
            </a:endParaRPr>
          </a:p>
          <a:p>
            <a:pPr marL="319861" indent="-308911">
              <a:buClr>
                <a:srgbClr val="00AFD0"/>
              </a:buClr>
              <a:buFont typeface="Arial"/>
              <a:buChar char="•"/>
              <a:tabLst>
                <a:tab pos="319861" algn="l"/>
                <a:tab pos="320437" algn="l"/>
              </a:tabLst>
            </a:pPr>
            <a:r>
              <a:rPr sz="1634" spc="-103" dirty="0">
                <a:latin typeface="Microsoft Sans Serif"/>
                <a:cs typeface="Microsoft Sans Serif"/>
              </a:rPr>
              <a:t>Dinamika </a:t>
            </a:r>
            <a:r>
              <a:rPr sz="1634" spc="-64" dirty="0">
                <a:latin typeface="Microsoft Sans Serif"/>
                <a:cs typeface="Microsoft Sans Serif"/>
              </a:rPr>
              <a:t>tržišta </a:t>
            </a:r>
            <a:r>
              <a:rPr sz="1634" spc="-109" dirty="0">
                <a:latin typeface="Microsoft Sans Serif"/>
                <a:cs typeface="Microsoft Sans Serif"/>
              </a:rPr>
              <a:t>(rastuće,</a:t>
            </a:r>
            <a:r>
              <a:rPr sz="1634" spc="77" dirty="0">
                <a:latin typeface="Microsoft Sans Serif"/>
                <a:cs typeface="Microsoft Sans Serif"/>
              </a:rPr>
              <a:t> </a:t>
            </a:r>
            <a:r>
              <a:rPr sz="1634" spc="-113" dirty="0">
                <a:latin typeface="Microsoft Sans Serif"/>
                <a:cs typeface="Microsoft Sans Serif"/>
              </a:rPr>
              <a:t>padajuće)</a:t>
            </a:r>
            <a:endParaRPr sz="1634" dirty="0">
              <a:latin typeface="Microsoft Sans Serif"/>
              <a:cs typeface="Microsoft Sans Serif"/>
            </a:endParaRPr>
          </a:p>
          <a:p>
            <a:pPr marL="319861" indent="-308911">
              <a:buClr>
                <a:srgbClr val="00AFD0"/>
              </a:buClr>
              <a:buFont typeface="Arial"/>
              <a:buChar char="•"/>
              <a:tabLst>
                <a:tab pos="319861" algn="l"/>
                <a:tab pos="320437" algn="l"/>
              </a:tabLst>
            </a:pPr>
            <a:r>
              <a:rPr sz="1634" spc="-150" dirty="0">
                <a:latin typeface="Microsoft Sans Serif"/>
                <a:cs typeface="Microsoft Sans Serif"/>
              </a:rPr>
              <a:t>Buduća </a:t>
            </a:r>
            <a:r>
              <a:rPr sz="1634" spc="-73" dirty="0">
                <a:latin typeface="Microsoft Sans Serif"/>
                <a:cs typeface="Microsoft Sans Serif"/>
              </a:rPr>
              <a:t>orijentacija </a:t>
            </a:r>
            <a:r>
              <a:rPr sz="1634" spc="-86" dirty="0">
                <a:latin typeface="Microsoft Sans Serif"/>
                <a:cs typeface="Microsoft Sans Serif"/>
              </a:rPr>
              <a:t>(ostvarivost</a:t>
            </a:r>
            <a:r>
              <a:rPr sz="1634" spc="-145" dirty="0">
                <a:latin typeface="Microsoft Sans Serif"/>
                <a:cs typeface="Microsoft Sans Serif"/>
              </a:rPr>
              <a:t> </a:t>
            </a:r>
            <a:r>
              <a:rPr sz="1634" spc="-100" dirty="0">
                <a:latin typeface="Microsoft Sans Serif"/>
                <a:cs typeface="Microsoft Sans Serif"/>
              </a:rPr>
              <a:t>planova)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1AE5DA70-F3F1-4DB8-A52A-0A306910BAD8}"/>
              </a:ext>
            </a:extLst>
          </p:cNvPr>
          <p:cNvSpPr txBox="1">
            <a:spLocks/>
          </p:cNvSpPr>
          <p:nvPr/>
        </p:nvSpPr>
        <p:spPr>
          <a:xfrm>
            <a:off x="2180727" y="121657"/>
            <a:ext cx="8934686" cy="1242163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09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Kvalitativna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analiza:</a:t>
            </a:r>
            <a:r>
              <a:rPr lang="hr-HR" spc="-132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1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tržište/okruženje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2BFC2EAB-56C0-4F1D-B923-E934BA434E00}"/>
              </a:ext>
            </a:extLst>
          </p:cNvPr>
          <p:cNvSpPr/>
          <p:nvPr/>
        </p:nvSpPr>
        <p:spPr>
          <a:xfrm>
            <a:off x="6666659" y="2706777"/>
            <a:ext cx="2766252" cy="17012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301406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ACCE0C57-BB6C-4D6D-8BC3-5C2C8E3A139E}"/>
              </a:ext>
            </a:extLst>
          </p:cNvPr>
          <p:cNvSpPr txBox="1"/>
          <p:nvPr/>
        </p:nvSpPr>
        <p:spPr>
          <a:xfrm>
            <a:off x="3304280" y="3068694"/>
            <a:ext cx="5326764" cy="2287411"/>
          </a:xfrm>
          <a:prstGeom prst="rect">
            <a:avLst/>
          </a:prstGeom>
        </p:spPr>
        <p:txBody>
          <a:bodyPr vert="horz" wrap="square" lIns="0" tIns="136007" rIns="0" bIns="0" rtlCol="0">
            <a:spAutoFit/>
          </a:bodyPr>
          <a:lstStyle/>
          <a:p>
            <a:pPr marL="346948" indent="-260499">
              <a:spcBef>
                <a:spcPts val="1071"/>
              </a:spcBef>
              <a:buClr>
                <a:srgbClr val="00AFD0"/>
              </a:buClr>
              <a:buChar char="•"/>
              <a:tabLst>
                <a:tab pos="346948" algn="l"/>
                <a:tab pos="347525" algn="l"/>
              </a:tabLst>
            </a:pPr>
            <a:r>
              <a:rPr sz="1634" spc="-136" dirty="0">
                <a:latin typeface="Microsoft Sans Serif"/>
                <a:cs typeface="Microsoft Sans Serif"/>
              </a:rPr>
              <a:t>Dosadašnje </a:t>
            </a:r>
            <a:r>
              <a:rPr sz="1634" spc="-95" dirty="0">
                <a:latin typeface="Microsoft Sans Serif"/>
                <a:cs typeface="Microsoft Sans Serif"/>
              </a:rPr>
              <a:t>iskustvo </a:t>
            </a:r>
            <a:r>
              <a:rPr sz="1634" spc="-118" dirty="0">
                <a:latin typeface="Microsoft Sans Serif"/>
                <a:cs typeface="Microsoft Sans Serif"/>
              </a:rPr>
              <a:t>na</a:t>
            </a:r>
            <a:r>
              <a:rPr sz="1634" spc="-204" dirty="0">
                <a:latin typeface="Microsoft Sans Serif"/>
                <a:cs typeface="Microsoft Sans Serif"/>
              </a:rPr>
              <a:t> </a:t>
            </a:r>
            <a:r>
              <a:rPr sz="1634" spc="-59" dirty="0">
                <a:latin typeface="Microsoft Sans Serif"/>
                <a:cs typeface="Microsoft Sans Serif"/>
              </a:rPr>
              <a:t>tržištu</a:t>
            </a:r>
            <a:endParaRPr sz="1634" dirty="0">
              <a:latin typeface="Microsoft Sans Serif"/>
              <a:cs typeface="Microsoft Sans Serif"/>
            </a:endParaRPr>
          </a:p>
          <a:p>
            <a:pPr marL="346948" indent="-260499">
              <a:spcBef>
                <a:spcPts val="980"/>
              </a:spcBef>
              <a:buClr>
                <a:srgbClr val="00AFD0"/>
              </a:buClr>
              <a:buChar char="•"/>
              <a:tabLst>
                <a:tab pos="346948" algn="l"/>
                <a:tab pos="347525" algn="l"/>
              </a:tabLst>
            </a:pPr>
            <a:r>
              <a:rPr sz="1634" spc="-103" dirty="0">
                <a:latin typeface="Microsoft Sans Serif"/>
                <a:cs typeface="Microsoft Sans Serif"/>
              </a:rPr>
              <a:t>Stupanj </a:t>
            </a:r>
            <a:r>
              <a:rPr sz="1634" spc="-118" dirty="0">
                <a:latin typeface="Microsoft Sans Serif"/>
                <a:cs typeface="Microsoft Sans Serif"/>
              </a:rPr>
              <a:t>obrazovanja </a:t>
            </a:r>
            <a:r>
              <a:rPr sz="1634" dirty="0">
                <a:latin typeface="Microsoft Sans Serif"/>
                <a:cs typeface="Microsoft Sans Serif"/>
              </a:rPr>
              <a:t>i</a:t>
            </a:r>
            <a:r>
              <a:rPr sz="1634" spc="73" dirty="0">
                <a:latin typeface="Microsoft Sans Serif"/>
                <a:cs typeface="Microsoft Sans Serif"/>
              </a:rPr>
              <a:t> </a:t>
            </a:r>
            <a:r>
              <a:rPr sz="1634" spc="-113" dirty="0">
                <a:latin typeface="Microsoft Sans Serif"/>
                <a:cs typeface="Microsoft Sans Serif"/>
              </a:rPr>
              <a:t>dob</a:t>
            </a:r>
            <a:endParaRPr sz="1634" dirty="0">
              <a:latin typeface="Microsoft Sans Serif"/>
              <a:cs typeface="Microsoft Sans Serif"/>
            </a:endParaRPr>
          </a:p>
          <a:p>
            <a:pPr marL="372198" indent="-285750">
              <a:spcBef>
                <a:spcPts val="980"/>
              </a:spcBef>
              <a:buClr>
                <a:srgbClr val="00AFD0"/>
              </a:buClr>
              <a:buFont typeface="Arial" panose="020B0604020202020204" pitchFamily="34" charset="0"/>
              <a:buChar char="•"/>
              <a:tabLst>
                <a:tab pos="395359" algn="l"/>
                <a:tab pos="395936" algn="l"/>
              </a:tabLst>
            </a:pPr>
            <a:r>
              <a:rPr sz="1634" spc="-86" dirty="0">
                <a:latin typeface="Microsoft Sans Serif"/>
                <a:cs typeface="Microsoft Sans Serif"/>
              </a:rPr>
              <a:t>Imovinski</a:t>
            </a:r>
            <a:r>
              <a:rPr sz="1634" spc="-50" dirty="0">
                <a:latin typeface="Microsoft Sans Serif"/>
                <a:cs typeface="Microsoft Sans Serif"/>
              </a:rPr>
              <a:t> </a:t>
            </a:r>
            <a:r>
              <a:rPr sz="1634" spc="-82" dirty="0">
                <a:latin typeface="Microsoft Sans Serif"/>
                <a:cs typeface="Microsoft Sans Serif"/>
              </a:rPr>
              <a:t>status</a:t>
            </a:r>
            <a:endParaRPr sz="1634" dirty="0">
              <a:latin typeface="Microsoft Sans Serif"/>
              <a:cs typeface="Microsoft Sans Serif"/>
            </a:endParaRPr>
          </a:p>
          <a:p>
            <a:pPr marL="395359" indent="-308911">
              <a:spcBef>
                <a:spcPts val="980"/>
              </a:spcBef>
              <a:buClr>
                <a:srgbClr val="00AFD0"/>
              </a:buClr>
              <a:buChar char="•"/>
              <a:tabLst>
                <a:tab pos="395359" algn="l"/>
                <a:tab pos="395936" algn="l"/>
              </a:tabLst>
            </a:pPr>
            <a:r>
              <a:rPr sz="1634" spc="-100" dirty="0">
                <a:latin typeface="Microsoft Sans Serif"/>
                <a:cs typeface="Microsoft Sans Serif"/>
              </a:rPr>
              <a:t>Obiteljska </a:t>
            </a:r>
            <a:r>
              <a:rPr sz="1634" spc="-54" dirty="0">
                <a:latin typeface="Microsoft Sans Serif"/>
                <a:cs typeface="Microsoft Sans Serif"/>
              </a:rPr>
              <a:t>tvrtka </a:t>
            </a:r>
            <a:r>
              <a:rPr sz="1634" spc="336" dirty="0">
                <a:latin typeface="Microsoft Sans Serif"/>
                <a:cs typeface="Microsoft Sans Serif"/>
              </a:rPr>
              <a:t>–</a:t>
            </a:r>
            <a:r>
              <a:rPr sz="1634" spc="50" dirty="0">
                <a:latin typeface="Microsoft Sans Serif"/>
                <a:cs typeface="Microsoft Sans Serif"/>
              </a:rPr>
              <a:t> </a:t>
            </a:r>
            <a:r>
              <a:rPr sz="1634" spc="-64" dirty="0">
                <a:latin typeface="Microsoft Sans Serif"/>
                <a:cs typeface="Microsoft Sans Serif"/>
              </a:rPr>
              <a:t>tradicija</a:t>
            </a:r>
            <a:endParaRPr sz="1634" dirty="0">
              <a:latin typeface="Microsoft Sans Serif"/>
              <a:cs typeface="Microsoft Sans Serif"/>
            </a:endParaRPr>
          </a:p>
          <a:p>
            <a:pPr marL="395359" indent="-308911">
              <a:spcBef>
                <a:spcPts val="980"/>
              </a:spcBef>
              <a:buClr>
                <a:srgbClr val="00AFD0"/>
              </a:buClr>
              <a:buChar char="•"/>
              <a:tabLst>
                <a:tab pos="395359" algn="l"/>
                <a:tab pos="395936" algn="l"/>
              </a:tabLst>
            </a:pPr>
            <a:r>
              <a:rPr sz="1634" spc="-113" dirty="0">
                <a:latin typeface="Microsoft Sans Serif"/>
                <a:cs typeface="Microsoft Sans Serif"/>
              </a:rPr>
              <a:t>Mogućnost </a:t>
            </a:r>
            <a:r>
              <a:rPr sz="1634" spc="-118" dirty="0">
                <a:latin typeface="Microsoft Sans Serif"/>
                <a:cs typeface="Microsoft Sans Serif"/>
              </a:rPr>
              <a:t>zamjene </a:t>
            </a:r>
            <a:r>
              <a:rPr sz="1634" spc="-113" dirty="0">
                <a:latin typeface="Microsoft Sans Serif"/>
                <a:cs typeface="Microsoft Sans Serif"/>
              </a:rPr>
              <a:t>u </a:t>
            </a:r>
            <a:r>
              <a:rPr sz="1634" spc="-95" dirty="0">
                <a:latin typeface="Microsoft Sans Serif"/>
                <a:cs typeface="Microsoft Sans Serif"/>
              </a:rPr>
              <a:t>slučaju</a:t>
            </a:r>
            <a:r>
              <a:rPr sz="1634" spc="132" dirty="0">
                <a:latin typeface="Microsoft Sans Serif"/>
                <a:cs typeface="Microsoft Sans Serif"/>
              </a:rPr>
              <a:t> </a:t>
            </a:r>
            <a:r>
              <a:rPr sz="1634" spc="-118" dirty="0">
                <a:latin typeface="Microsoft Sans Serif"/>
                <a:cs typeface="Microsoft Sans Serif"/>
              </a:rPr>
              <a:t>odlaska</a:t>
            </a:r>
            <a:endParaRPr sz="1634" dirty="0">
              <a:latin typeface="Microsoft Sans Serif"/>
              <a:cs typeface="Microsoft Sans Serif"/>
            </a:endParaRPr>
          </a:p>
          <a:p>
            <a:pPr marL="395359" indent="-308911">
              <a:spcBef>
                <a:spcPts val="980"/>
              </a:spcBef>
              <a:buClr>
                <a:srgbClr val="00AFD0"/>
              </a:buClr>
              <a:buChar char="•"/>
              <a:tabLst>
                <a:tab pos="395359" algn="l"/>
                <a:tab pos="395936" algn="l"/>
              </a:tabLst>
            </a:pPr>
            <a:r>
              <a:rPr sz="1634" spc="-132" dirty="0">
                <a:latin typeface="Microsoft Sans Serif"/>
                <a:cs typeface="Microsoft Sans Serif"/>
              </a:rPr>
              <a:t>Poslovna</a:t>
            </a:r>
            <a:r>
              <a:rPr sz="1634" spc="-54" dirty="0">
                <a:latin typeface="Microsoft Sans Serif"/>
                <a:cs typeface="Microsoft Sans Serif"/>
              </a:rPr>
              <a:t> </a:t>
            </a:r>
            <a:r>
              <a:rPr sz="1634" spc="-77" dirty="0">
                <a:latin typeface="Microsoft Sans Serif"/>
                <a:cs typeface="Microsoft Sans Serif"/>
              </a:rPr>
              <a:t>strategija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5F90FB97-3BB5-4FC3-89C5-E537EE438006}"/>
              </a:ext>
            </a:extLst>
          </p:cNvPr>
          <p:cNvSpPr txBox="1"/>
          <p:nvPr/>
        </p:nvSpPr>
        <p:spPr>
          <a:xfrm>
            <a:off x="3304280" y="1884739"/>
            <a:ext cx="5326764" cy="51459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1806" marR="103739" indent="74346">
              <a:spcBef>
                <a:spcPts val="91"/>
              </a:spcBef>
            </a:pPr>
            <a:r>
              <a:rPr sz="1634" spc="-118" dirty="0" err="1">
                <a:latin typeface="Microsoft Sans Serif"/>
                <a:cs typeface="Microsoft Sans Serif"/>
              </a:rPr>
              <a:t>P</a:t>
            </a:r>
            <a:r>
              <a:rPr sz="1634" spc="-59" dirty="0" err="1">
                <a:latin typeface="Microsoft Sans Serif"/>
                <a:cs typeface="Microsoft Sans Serif"/>
              </a:rPr>
              <a:t>rocjeniti</a:t>
            </a:r>
            <a:r>
              <a:rPr sz="1634" spc="-59" dirty="0">
                <a:latin typeface="Microsoft Sans Serif"/>
                <a:cs typeface="Microsoft Sans Serif"/>
              </a:rPr>
              <a:t> </a:t>
            </a:r>
            <a:r>
              <a:rPr sz="1634" spc="-103" dirty="0">
                <a:latin typeface="Microsoft Sans Serif"/>
                <a:cs typeface="Microsoft Sans Serif"/>
              </a:rPr>
              <a:t>poduzetničku </a:t>
            </a:r>
            <a:r>
              <a:rPr sz="1634" spc="-113" dirty="0">
                <a:latin typeface="Microsoft Sans Serif"/>
                <a:cs typeface="Microsoft Sans Serif"/>
              </a:rPr>
              <a:t>sposobnost </a:t>
            </a:r>
            <a:r>
              <a:rPr sz="1634" spc="-82" dirty="0">
                <a:latin typeface="Microsoft Sans Serif"/>
                <a:cs typeface="Microsoft Sans Serif"/>
              </a:rPr>
              <a:t>rukovoditelja  (direktora/vlasnika) </a:t>
            </a:r>
            <a:r>
              <a:rPr sz="1634" dirty="0">
                <a:latin typeface="Microsoft Sans Serif"/>
                <a:cs typeface="Microsoft Sans Serif"/>
              </a:rPr>
              <a:t>i </a:t>
            </a:r>
            <a:r>
              <a:rPr sz="1634" spc="-45" dirty="0">
                <a:latin typeface="Microsoft Sans Serif"/>
                <a:cs typeface="Microsoft Sans Serif"/>
              </a:rPr>
              <a:t>obratiti </a:t>
            </a:r>
            <a:r>
              <a:rPr sz="1634" spc="-103" dirty="0">
                <a:latin typeface="Microsoft Sans Serif"/>
                <a:cs typeface="Microsoft Sans Serif"/>
              </a:rPr>
              <a:t>pozornost </a:t>
            </a:r>
            <a:r>
              <a:rPr sz="1634" spc="-118" dirty="0">
                <a:latin typeface="Microsoft Sans Serif"/>
                <a:cs typeface="Microsoft Sans Serif"/>
              </a:rPr>
              <a:t>na </a:t>
            </a:r>
            <a:r>
              <a:rPr sz="1634" spc="-113" dirty="0">
                <a:latin typeface="Microsoft Sans Serif"/>
                <a:cs typeface="Microsoft Sans Serif"/>
              </a:rPr>
              <a:t>sljedeće</a:t>
            </a:r>
            <a:r>
              <a:rPr sz="1634" spc="145" dirty="0">
                <a:latin typeface="Microsoft Sans Serif"/>
                <a:cs typeface="Microsoft Sans Serif"/>
              </a:rPr>
              <a:t> </a:t>
            </a:r>
            <a:r>
              <a:rPr sz="1634" spc="-73" dirty="0">
                <a:latin typeface="Microsoft Sans Serif"/>
                <a:cs typeface="Microsoft Sans Serif"/>
              </a:rPr>
              <a:t>informacije:</a:t>
            </a:r>
            <a:endParaRPr sz="1634" dirty="0">
              <a:latin typeface="Microsoft Sans Serif"/>
              <a:cs typeface="Microsoft Sans Serif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A5A06958-54BE-40A4-AD19-DF41FF51E5FA}"/>
              </a:ext>
            </a:extLst>
          </p:cNvPr>
          <p:cNvSpPr txBox="1">
            <a:spLocks/>
          </p:cNvSpPr>
          <p:nvPr/>
        </p:nvSpPr>
        <p:spPr>
          <a:xfrm>
            <a:off x="2180727" y="429433"/>
            <a:ext cx="9387691" cy="626610"/>
          </a:xfrm>
          <a:prstGeom prst="rect">
            <a:avLst/>
          </a:prstGeom>
        </p:spPr>
        <p:txBody>
          <a:bodyPr vert="horz" wrap="square" lIns="0" tIns="10950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7" algn="ctr">
              <a:lnSpc>
                <a:spcPct val="100000"/>
              </a:lnSpc>
              <a:spcBef>
                <a:spcPts val="86"/>
              </a:spcBef>
            </a:pPr>
            <a:r>
              <a:rPr lang="hr-HR" spc="-103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Kalitativna</a:t>
            </a:r>
            <a:r>
              <a:rPr lang="hr-HR" spc="-103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2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analiza:</a:t>
            </a:r>
            <a:r>
              <a:rPr lang="hr-HR" spc="-145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pc="-177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rukovodstvo</a:t>
            </a: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D42194E-BC9D-4AFC-A178-0A9BB5A0CFB2}"/>
              </a:ext>
            </a:extLst>
          </p:cNvPr>
          <p:cNvSpPr/>
          <p:nvPr/>
        </p:nvSpPr>
        <p:spPr>
          <a:xfrm>
            <a:off x="6526964" y="3300139"/>
            <a:ext cx="1834024" cy="122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427813892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1083</TotalTime>
  <Words>3586</Words>
  <Application>Microsoft Office PowerPoint</Application>
  <PresentationFormat>Široki zaslon</PresentationFormat>
  <Paragraphs>633</Paragraphs>
  <Slides>59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11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59</vt:i4>
      </vt:variant>
    </vt:vector>
  </HeadingPairs>
  <TitlesOfParts>
    <vt:vector size="71" baseType="lpstr">
      <vt:lpstr>맑은 고딕</vt:lpstr>
      <vt:lpstr>Arial</vt:lpstr>
      <vt:lpstr>Arial Nova</vt:lpstr>
      <vt:lpstr>Calibri</vt:lpstr>
      <vt:lpstr>Cambria</vt:lpstr>
      <vt:lpstr>Century Gothic</vt:lpstr>
      <vt:lpstr>Microsoft Sans Serif</vt:lpstr>
      <vt:lpstr>Muli</vt:lpstr>
      <vt:lpstr>Muli Black</vt:lpstr>
      <vt:lpstr>Times New Roman</vt:lpstr>
      <vt:lpstr>Wingdings</vt:lpstr>
      <vt:lpstr>Vapor Trail</vt:lpstr>
      <vt:lpstr>Koraci suradnje II</vt:lpstr>
      <vt:lpstr>PowerPoint prezentacija</vt:lpstr>
      <vt:lpstr>    Mogućnosti financiranja poduzetničkih ideja</vt:lpstr>
      <vt:lpstr>KREDITNI PROCES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Sunčica Bajić</dc:creator>
  <cp:lastModifiedBy>Marija Šarić</cp:lastModifiedBy>
  <cp:revision>119</cp:revision>
  <dcterms:created xsi:type="dcterms:W3CDTF">2019-05-04T19:39:40Z</dcterms:created>
  <dcterms:modified xsi:type="dcterms:W3CDTF">2020-11-06T07:44:17Z</dcterms:modified>
</cp:coreProperties>
</file>