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01" r:id="rId2"/>
    <p:sldMasterId id="2147483713" r:id="rId3"/>
    <p:sldMasterId id="2147483725" r:id="rId4"/>
    <p:sldMasterId id="2147483737" r:id="rId5"/>
  </p:sldMasterIdLst>
  <p:notesMasterIdLst>
    <p:notesMasterId r:id="rId26"/>
  </p:notesMasterIdLst>
  <p:handoutMasterIdLst>
    <p:handoutMasterId r:id="rId27"/>
  </p:handoutMasterIdLst>
  <p:sldIdLst>
    <p:sldId id="258" r:id="rId6"/>
    <p:sldId id="288" r:id="rId7"/>
    <p:sldId id="260" r:id="rId8"/>
    <p:sldId id="262" r:id="rId9"/>
    <p:sldId id="265" r:id="rId10"/>
    <p:sldId id="305" r:id="rId11"/>
    <p:sldId id="269" r:id="rId12"/>
    <p:sldId id="300" r:id="rId13"/>
    <p:sldId id="291" r:id="rId14"/>
    <p:sldId id="296" r:id="rId15"/>
    <p:sldId id="271" r:id="rId16"/>
    <p:sldId id="272" r:id="rId17"/>
    <p:sldId id="307" r:id="rId18"/>
    <p:sldId id="308" r:id="rId19"/>
    <p:sldId id="274" r:id="rId20"/>
    <p:sldId id="302" r:id="rId21"/>
    <p:sldId id="309" r:id="rId22"/>
    <p:sldId id="303" r:id="rId23"/>
    <p:sldId id="304" r:id="rId24"/>
    <p:sldId id="270" r:id="rId25"/>
  </p:sldIdLst>
  <p:sldSz cx="9144000" cy="6858000" type="screen4x3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ija bez naslova" id="{65D5AE86-B0CB-4C37-BD86-6DB0887FC9A4}">
          <p14:sldIdLst>
            <p14:sldId id="258"/>
            <p14:sldId id="288"/>
            <p14:sldId id="260"/>
            <p14:sldId id="262"/>
            <p14:sldId id="265"/>
            <p14:sldId id="305"/>
            <p14:sldId id="269"/>
            <p14:sldId id="300"/>
            <p14:sldId id="291"/>
            <p14:sldId id="296"/>
            <p14:sldId id="271"/>
            <p14:sldId id="272"/>
            <p14:sldId id="307"/>
            <p14:sldId id="308"/>
            <p14:sldId id="274"/>
            <p14:sldId id="302"/>
            <p14:sldId id="309"/>
            <p14:sldId id="303"/>
            <p14:sldId id="304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>
      <p:cViewPr varScale="1">
        <p:scale>
          <a:sx n="109" d="100"/>
          <a:sy n="109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794BD-FF43-4A1B-AD18-12C3CCC20AA6}" type="datetimeFigureOut">
              <a:rPr lang="hr-HR" smtClean="0"/>
              <a:t>18.6.2021.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2BE5F-7936-4331-94F7-D9195CA5062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0953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A1E00-D5D8-4626-B643-79A767C246A5}" type="datetimeFigureOut">
              <a:rPr lang="hr-HR" smtClean="0"/>
              <a:t>18.6.2021.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A0559-B5B3-4B65-9D56-519219310D5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7503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2363" cy="3700463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A0559-B5B3-4B65-9D56-519219310D59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7202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11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31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3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485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22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19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44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6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91" y="407418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183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88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7" y="3429012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12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974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647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8431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12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12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630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61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9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321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0278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3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6737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7508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2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44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6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91" y="407418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7915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622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7" y="3429012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12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5739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0892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21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44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6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91" y="407418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8441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12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4774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61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9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792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5690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3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6643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4373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986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44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6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91" y="407418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C4E67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75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854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7" y="3429012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12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9917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83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936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2587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12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2152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61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9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7202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712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3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005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40242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858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C4E67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9805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161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863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7" y="3429012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12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1534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5096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0837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221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987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37108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50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29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75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12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11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61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9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87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76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44" y="6250176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6250175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73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6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76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44" y="6250176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6250175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73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87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76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44" y="6250176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6250175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73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85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76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44" y="6250176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6250175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>
              <a:solidFill>
                <a:srgbClr val="5B697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73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70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C4E672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5B6973"/>
                </a:solidFill>
              </a:rPr>
              <a:pPr/>
              <a:t>6/18/2021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5B6973"/>
                </a:solidFill>
              </a:rPr>
              <a:pPr/>
              <a:t>‹#›</a:t>
            </a:fld>
            <a:endParaRPr lang="en-US" dirty="0">
              <a:solidFill>
                <a:srgbClr val="5B697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78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pcpl.hr/" TargetMode="External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hyperlink" Target="mailto:info@plink.hr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A4612CE4-A7DA-434B-8E64-2B9452837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38" y="4038600"/>
            <a:ext cx="6447501" cy="121920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Pleternici, </a:t>
            </a:r>
            <a:r>
              <a:rPr lang="hr-HR" dirty="0" smtClean="0"/>
              <a:t>18. </a:t>
            </a:r>
            <a:r>
              <a:rPr lang="hr-HR" dirty="0" smtClean="0"/>
              <a:t>lipnja 2021. godine</a:t>
            </a:r>
            <a:endParaRPr lang="hr-HR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56051E6-AF4B-4EB9-B01F-045A68A8B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537" y="1524000"/>
            <a:ext cx="8026397" cy="2514600"/>
          </a:xfrm>
        </p:spPr>
        <p:txBody>
          <a:bodyPr>
            <a:noAutofit/>
          </a:bodyPr>
          <a:lstStyle/>
          <a:p>
            <a:pPr lvl="0" defTabSz="914400">
              <a:spcBef>
                <a:spcPts val="0"/>
              </a:spcBef>
            </a:pPr>
            <a:r>
              <a:rPr lang="hr-HR" sz="4400" dirty="0" smtClean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>OKRUGLI </a:t>
            </a:r>
            <a:r>
              <a:rPr lang="hr-HR" sz="4400" dirty="0" smtClean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>STOL</a:t>
            </a:r>
            <a:br>
              <a:rPr lang="hr-HR" sz="4400" dirty="0" smtClean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</a:br>
            <a:r>
              <a:rPr lang="hr-HR" sz="4400" dirty="0" smtClean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/>
            </a:r>
            <a:br>
              <a:rPr lang="hr-HR" sz="4400" dirty="0" smtClean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</a:br>
            <a:r>
              <a:rPr lang="pl-PL" sz="4400" dirty="0" smtClean="0">
                <a:solidFill>
                  <a:srgbClr val="98C7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>PROGRAM RURALNOG</a:t>
            </a:r>
            <a:r>
              <a:rPr lang="en-US" sz="4400" dirty="0" smtClean="0">
                <a:solidFill>
                  <a:srgbClr val="98C7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> </a:t>
            </a:r>
            <a:r>
              <a:rPr lang="pl-PL" sz="4400" dirty="0" smtClean="0">
                <a:solidFill>
                  <a:srgbClr val="98C7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>RAZVOJA RH 2014.–2020. </a:t>
            </a:r>
            <a:r>
              <a:rPr lang="pl-PL" sz="4400" dirty="0" smtClean="0">
                <a:solidFill>
                  <a:srgbClr val="98C7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/>
            </a:r>
            <a:br>
              <a:rPr lang="pl-PL" sz="4400" dirty="0" smtClean="0">
                <a:solidFill>
                  <a:srgbClr val="98C7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</a:br>
            <a:r>
              <a:rPr lang="hr-HR" sz="4400" dirty="0" smtClean="0">
                <a:solidFill>
                  <a:srgbClr val="98C7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/>
            </a:r>
            <a:br>
              <a:rPr lang="hr-HR" sz="4400" dirty="0" smtClean="0">
                <a:solidFill>
                  <a:srgbClr val="98C7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</a:br>
            <a:endParaRPr lang="hr-HR" sz="4400" dirty="0"/>
          </a:p>
        </p:txBody>
      </p:sp>
      <p:sp>
        <p:nvSpPr>
          <p:cNvPr id="9" name="AutoShape 2" descr="Slikovni rezultat za grad pleternica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AutoShape 4" descr="Slikovni rezultat za grad pleternica"/>
          <p:cNvSpPr>
            <a:spLocks noChangeAspect="1" noChangeArrowheads="1"/>
          </p:cNvSpPr>
          <p:nvPr/>
        </p:nvSpPr>
        <p:spPr bwMode="auto">
          <a:xfrm>
            <a:off x="307975" y="1587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1" name="AutoShape 6" descr="Slikovni rezultat za grad pleternica"/>
          <p:cNvSpPr>
            <a:spLocks noChangeAspect="1" noChangeArrowheads="1"/>
          </p:cNvSpPr>
          <p:nvPr/>
        </p:nvSpPr>
        <p:spPr bwMode="auto">
          <a:xfrm>
            <a:off x="460375" y="16827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98071"/>
            <a:ext cx="29448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12" y="5867400"/>
            <a:ext cx="1358032" cy="792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694" y="5580031"/>
            <a:ext cx="9144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47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228600" y="1905001"/>
            <a:ext cx="8051806" cy="41148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Potvrda o ekonomskoj veličini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Potvrda porezne o nepostojanju duga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Bon2/sol2, bon1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Potvrda o upisu u RPO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Tehnološki projekt koji mora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biti izrađen i ovjeren/potpisan od strane stručne osobe u području agronomije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i srodnih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znanosti, mora se odnositi na korisnika, prijavljeno ulaganje i na lokaciju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ulaganja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koja je predmet zahtjeva za potporu te mora obuhvaćati sva ulaganja za koja se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traži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potpora. Tehnološki projekt/elaborat mora potpisati službenik Ministarstva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poljoprivrede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(Uprava za stručnu podršku razvoju poljoprivrede i ribarstva) i djelatnik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HAPIH-a.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Ugovor o najmu/koncesiji/</a:t>
            </a:r>
            <a:r>
              <a:rPr lang="hr-HR" sz="1400" dirty="0" err="1">
                <a:solidFill>
                  <a:schemeClr val="bg2">
                    <a:lumMod val="10000"/>
                  </a:schemeClr>
                </a:solidFill>
              </a:rPr>
              <a:t>plodouživanju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/zakupu/služnosti sklopljen na rok od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najmanje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10 godina računajući od trenutka podnošenja zahtjeva za potporu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Rješenje/Mišljenje o provedenom postupku utjecaja zahvata na okoliš (određeni slučajevi)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Uvjerenje o identifikaciji katastarskih čestica  ako se katastarska čestica/čestice lokacije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ulaganja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u katastru vode pod oznakama različitim od oznaka u zemljišnim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knjigama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Zahtjev za ishođenje Potvrde o prethodnom odobrenju projekta izdane od nadležne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Uprave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vodnoga gospodarstva i zaštite mora, s prijemnim štambiljem Uprave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vodnoga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gospodarstva i zaštite mora, u slučaju ulaganja u navodnjavanje vinograda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Financijska dokumentacija za prethodne 3 godine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Dokazi planiranih izvora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financiranja (</a:t>
            </a:r>
            <a:r>
              <a:rPr lang="pt-BR" sz="1400" dirty="0" smtClean="0">
                <a:solidFill>
                  <a:schemeClr val="bg2">
                    <a:lumMod val="10000"/>
                  </a:schemeClr>
                </a:solidFill>
              </a:rPr>
              <a:t>pismo </a:t>
            </a:r>
            <a:r>
              <a:rPr lang="pt-BR" sz="1400" dirty="0">
                <a:solidFill>
                  <a:schemeClr val="bg2">
                    <a:lumMod val="10000"/>
                  </a:schemeClr>
                </a:solidFill>
              </a:rPr>
              <a:t>namjere kreditne institucije/ugovor o </a:t>
            </a:r>
            <a:r>
              <a:rPr lang="pt-BR" sz="1400" dirty="0" smtClean="0">
                <a:solidFill>
                  <a:schemeClr val="bg2">
                    <a:lumMod val="10000"/>
                  </a:schemeClr>
                </a:solidFill>
              </a:rPr>
              <a:t>kreditu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 ili stanje sredstava na računu, potvrda o depozitu i sl.)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Odabrane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ponude koje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moraju sadržavati naziv prihvatljivog troška sukladno Listi prihvatljivih troškova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referentnih cijena te moraju sadržavati jediničnu cijenu, količinu i ukupnu cijenu po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jedinici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mjere u skladu s Prilogom 3 ovoga Natječaja - Referentna cijena za pojedini trošak iz Priloga 3 ovoga Natječaja je najviši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iznos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prihvatljiv za sufinanciranje tog troška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Poslovni plan ulaganja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hr-HR" sz="1200" dirty="0" smtClean="0"/>
          </a:p>
          <a:p>
            <a:pPr>
              <a:buFont typeface="Wingdings" panose="05000000000000000000" pitchFamily="2" charset="2"/>
              <a:buChar char="q"/>
            </a:pPr>
            <a:endParaRPr lang="hr-HR" sz="1200" dirty="0" smtClean="0"/>
          </a:p>
          <a:p>
            <a:pPr>
              <a:buFont typeface="Wingdings" panose="05000000000000000000" pitchFamily="2" charset="2"/>
              <a:buChar char="q"/>
            </a:pPr>
            <a:endParaRPr lang="hr-HR" sz="1200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Dokumentacija</a:t>
            </a:r>
            <a:endParaRPr lang="hr-HR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250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354787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Natječaj za provedbu podmjere </a:t>
            </a:r>
            <a:r>
              <a:rPr lang="hr-HR" sz="2800" dirty="0" smtClean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4.1.</a:t>
            </a:r>
            <a:r>
              <a:rPr lang="hr-HR" sz="2800" dirty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800" dirty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800" dirty="0">
                <a:solidFill>
                  <a:srgbClr val="E7ECED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2400" dirty="0">
                <a:solidFill>
                  <a:srgbClr val="E7ECED">
                    <a:lumMod val="10000"/>
                  </a:srgbClr>
                </a:solidFill>
              </a:rPr>
              <a:t>„Potpora za ulaganja u poljoprivredna gospodarstva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hr-HR" sz="220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hr-HR" sz="220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hr-HR" sz="220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hr-HR" sz="2800" u="sng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 </a:t>
            </a:r>
            <a:r>
              <a:rPr lang="hr-HR" sz="2800" u="sng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operacije 4.1.1 „Restrukturiranje, modernizacija i povećanje konkurentnosti poljoprivrednih gospodarstava“ - podizanje novih i/ili restrukturiranje postojećih višegodišnjih nasada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37070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666999"/>
            <a:ext cx="7670800" cy="3048001"/>
          </a:xfrm>
        </p:spPr>
        <p:txBody>
          <a:bodyPr>
            <a:normAutofit fontScale="85000" lnSpcReduction="20000"/>
          </a:bodyPr>
          <a:lstStyle/>
          <a:p>
            <a:pPr lvl="0" algn="just">
              <a:buClr>
                <a:srgbClr val="98C723"/>
              </a:buClr>
            </a:pPr>
            <a:r>
              <a:rPr lang="hr-HR" sz="2000" i="1" dirty="0">
                <a:solidFill>
                  <a:srgbClr val="E7ECED">
                    <a:lumMod val="10000"/>
                  </a:srgbClr>
                </a:solidFill>
              </a:rPr>
              <a:t>Rok za podnošenje zahtjeva za potporu i dostavu Potvrde o podnošenju zahtjeva za potporu: Od 16. srpnja 2021. godine od 12:00 sati do 30. rujna 2021. godine do 12:00 sati</a:t>
            </a:r>
          </a:p>
          <a:p>
            <a:pPr lvl="0" algn="just">
              <a:buClr>
                <a:srgbClr val="98C723"/>
              </a:buClr>
            </a:pPr>
            <a:endParaRPr lang="hr-HR" sz="2000" i="1" dirty="0">
              <a:solidFill>
                <a:srgbClr val="E7ECED">
                  <a:lumMod val="10000"/>
                </a:srgbClr>
              </a:solidFill>
            </a:endParaRPr>
          </a:p>
          <a:p>
            <a:pPr lvl="0" algn="just">
              <a:buClr>
                <a:srgbClr val="98C723"/>
              </a:buClr>
            </a:pPr>
            <a:r>
              <a:rPr lang="hr-HR" sz="2000" dirty="0">
                <a:solidFill>
                  <a:srgbClr val="E7ECED">
                    <a:lumMod val="10000"/>
                  </a:srgbClr>
                </a:solidFill>
              </a:rPr>
              <a:t>Svrha natječaja:  podizanje konkurentnosti </a:t>
            </a:r>
            <a:r>
              <a:rPr lang="hr-HR" sz="2000" dirty="0" smtClean="0">
                <a:solidFill>
                  <a:srgbClr val="E7ECED">
                    <a:lumMod val="10000"/>
                  </a:srgbClr>
                </a:solidFill>
              </a:rPr>
              <a:t>poljoprivrednih gospodarstava </a:t>
            </a:r>
            <a:r>
              <a:rPr lang="hr-HR" sz="2000" dirty="0">
                <a:solidFill>
                  <a:srgbClr val="E7ECED">
                    <a:lumMod val="10000"/>
                  </a:srgbClr>
                </a:solidFill>
              </a:rPr>
              <a:t>u sektoru voćarstva koja će postići ulaganjima u </a:t>
            </a:r>
            <a:r>
              <a:rPr lang="hr-HR" sz="2000" dirty="0" smtClean="0">
                <a:solidFill>
                  <a:srgbClr val="E7ECED">
                    <a:lumMod val="10000"/>
                  </a:srgbClr>
                </a:solidFill>
              </a:rPr>
              <a:t>podizanje </a:t>
            </a:r>
            <a:r>
              <a:rPr lang="hr-HR" sz="2000" dirty="0">
                <a:solidFill>
                  <a:srgbClr val="E7ECED">
                    <a:lumMod val="10000"/>
                  </a:srgbClr>
                </a:solidFill>
              </a:rPr>
              <a:t>novih ili restrukturiranje postojećih višegodišnjih </a:t>
            </a:r>
            <a:r>
              <a:rPr lang="hr-HR" sz="2000" dirty="0" smtClean="0">
                <a:solidFill>
                  <a:srgbClr val="E7ECED">
                    <a:lumMod val="10000"/>
                  </a:srgbClr>
                </a:solidFill>
              </a:rPr>
              <a:t>nasada</a:t>
            </a:r>
            <a:r>
              <a:rPr lang="hr-HR" sz="2000" dirty="0">
                <a:solidFill>
                  <a:srgbClr val="E7ECED">
                    <a:lumMod val="10000"/>
                  </a:srgbClr>
                </a:solidFill>
              </a:rPr>
              <a:t>, uključujući opremanje postojećeg višegodišnjeg </a:t>
            </a:r>
            <a:r>
              <a:rPr lang="hr-HR" sz="2000" dirty="0" smtClean="0">
                <a:solidFill>
                  <a:srgbClr val="E7ECED">
                    <a:lumMod val="10000"/>
                  </a:srgbClr>
                </a:solidFill>
              </a:rPr>
              <a:t>nasada.</a:t>
            </a:r>
          </a:p>
          <a:p>
            <a:pPr lvl="0" algn="just">
              <a:buClr>
                <a:srgbClr val="98C723"/>
              </a:buClr>
            </a:pPr>
            <a:endParaRPr lang="hr-HR" sz="2000" dirty="0">
              <a:solidFill>
                <a:srgbClr val="E7ECED">
                  <a:lumMod val="10000"/>
                </a:srgbClr>
              </a:solidFill>
            </a:endParaRPr>
          </a:p>
          <a:p>
            <a:pPr lvl="0" algn="just">
              <a:buClr>
                <a:srgbClr val="98C723"/>
              </a:buClr>
            </a:pPr>
            <a:r>
              <a:rPr lang="hr-HR" sz="2000" dirty="0">
                <a:solidFill>
                  <a:srgbClr val="E7ECED">
                    <a:lumMod val="10000"/>
                  </a:srgbClr>
                </a:solidFill>
              </a:rPr>
              <a:t>Intenzitet potpore: 50 % , a može se uvećati za dodatnih 20% u sljedećim slučajevima: kada ulaganje provodi mladi poljoprivrednik ili ulaganje se odvija u planinskom području, području sa značajnim prirodnim ograničenjima ili ostalim područjima s posebnim ograničenjima.</a:t>
            </a:r>
          </a:p>
          <a:p>
            <a:pPr marL="627063" lvl="2" indent="0">
              <a:buNone/>
            </a:pPr>
            <a:endParaRPr lang="hr-H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457200"/>
            <a:ext cx="7467600" cy="1066800"/>
          </a:xfrm>
        </p:spPr>
        <p:txBody>
          <a:bodyPr>
            <a:normAutofit fontScale="90000"/>
          </a:bodyPr>
          <a:lstStyle/>
          <a:p>
            <a:r>
              <a:rPr lang="hr-HR" sz="2400" dirty="0" smtClean="0"/>
              <a:t>Operacija 4.1.1 </a:t>
            </a:r>
            <a:r>
              <a:rPr lang="hr-HR" sz="2400" dirty="0"/>
              <a:t>„Restrukturiranje, modernizacija i povećanje konkurentnosti poljoprivrednih gospodarstava“ - podizanje novih i/ili restrukturiranje postojećih višegodišnjih nasada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069823"/>
            <a:ext cx="2941637" cy="696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45945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685800" y="2020785"/>
            <a:ext cx="7543800" cy="4218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i="1" dirty="0" smtClean="0">
                <a:solidFill>
                  <a:schemeClr val="bg2">
                    <a:lumMod val="10000"/>
                  </a:schemeClr>
                </a:solidFill>
              </a:rPr>
              <a:t>IZNOS POTPORE</a:t>
            </a:r>
            <a:r>
              <a:rPr lang="hr-HR" sz="1600" i="1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hr-HR" sz="16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hr-HR" sz="1600" b="1" dirty="0" smtClean="0">
                <a:solidFill>
                  <a:schemeClr val="bg2">
                    <a:lumMod val="10000"/>
                  </a:schemeClr>
                </a:solidFill>
              </a:rPr>
              <a:t>Najniži </a:t>
            </a:r>
            <a:r>
              <a:rPr lang="hr-HR" sz="1600" b="1" dirty="0">
                <a:solidFill>
                  <a:schemeClr val="bg2">
                    <a:lumMod val="10000"/>
                  </a:schemeClr>
                </a:solidFill>
              </a:rPr>
              <a:t>iznos </a:t>
            </a:r>
            <a:r>
              <a:rPr lang="hr-HR" sz="1600" dirty="0">
                <a:solidFill>
                  <a:schemeClr val="bg2">
                    <a:lumMod val="10000"/>
                  </a:schemeClr>
                </a:solidFill>
              </a:rPr>
              <a:t>potpore po projektu 5.000 eura, </a:t>
            </a:r>
            <a:endParaRPr lang="hr-HR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Tx/>
              <a:buChar char="-"/>
            </a:pPr>
            <a:endParaRPr lang="hr-HR" sz="1600" dirty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hr-HR" sz="1600" b="1" dirty="0">
                <a:solidFill>
                  <a:schemeClr val="bg2">
                    <a:lumMod val="10000"/>
                  </a:schemeClr>
                </a:solidFill>
              </a:rPr>
              <a:t>Najviši iznos: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do </a:t>
            </a:r>
            <a:r>
              <a:rPr lang="hr-HR" sz="1600" dirty="0">
                <a:solidFill>
                  <a:schemeClr val="bg2">
                    <a:lumMod val="10000"/>
                  </a:schemeClr>
                </a:solidFill>
              </a:rPr>
              <a:t>500.000 EUR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do </a:t>
            </a:r>
            <a:r>
              <a:rPr lang="hr-HR" sz="1600" dirty="0">
                <a:solidFill>
                  <a:schemeClr val="bg2">
                    <a:lumMod val="10000"/>
                  </a:schemeClr>
                </a:solidFill>
              </a:rPr>
              <a:t>100.000 EUR </a:t>
            </a:r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za korisnike:</a:t>
            </a:r>
          </a:p>
          <a:p>
            <a:pPr marL="759143" lvl="1" indent="-457200" algn="just">
              <a:buFont typeface="+mj-lt"/>
              <a:buAutoNum type="alphaLcParenR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čiji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je zbroj vrijednosti prometa kroz tri godine koje prethode godini u kojoj je podnesen zahtjev za potporu manji od iznosa od 100.000 EUR, 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759143" lvl="1" indent="-457200" algn="just">
              <a:buFont typeface="+mj-lt"/>
              <a:buAutoNum type="alphaLcParenR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koji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nisu u obvezi vođenja poslovnih knjiga i korisnike obveznike vođenja poslovnih knjiga koji ne posjeduju financijsku dokumentaciju za prethodnu financijsku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godinu</a:t>
            </a:r>
            <a:endParaRPr lang="hr-HR" sz="1400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hr-HR" sz="1600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hr-H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5105400" cy="914400"/>
          </a:xfrm>
        </p:spPr>
        <p:txBody>
          <a:bodyPr>
            <a:noAutofit/>
          </a:bodyPr>
          <a:lstStyle/>
          <a:p>
            <a:r>
              <a:rPr lang="hr-HR" sz="3200" dirty="0" smtClean="0"/>
              <a:t>Iznos </a:t>
            </a:r>
            <a:r>
              <a:rPr lang="hr-HR" sz="3200" dirty="0" smtClean="0"/>
              <a:t>potpore</a:t>
            </a:r>
            <a:endParaRPr lang="hr-H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314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685800" y="2020785"/>
            <a:ext cx="7543800" cy="4218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i="1" dirty="0" smtClean="0">
                <a:solidFill>
                  <a:schemeClr val="bg2">
                    <a:lumMod val="10000"/>
                  </a:schemeClr>
                </a:solidFill>
              </a:rPr>
              <a:t>PRIHVATLJIVI KORISNICI</a:t>
            </a:r>
            <a:r>
              <a:rPr lang="hr-HR" sz="1600" i="1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hr-HR" sz="16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hr-HR" sz="1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fizičke </a:t>
            </a:r>
            <a:r>
              <a:rPr lang="hr-HR" sz="1600" dirty="0">
                <a:solidFill>
                  <a:schemeClr val="bg2">
                    <a:lumMod val="10000"/>
                  </a:schemeClr>
                </a:solidFill>
              </a:rPr>
              <a:t>i pravne osobe upisane u </a:t>
            </a:r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lvl="1"/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Upisnik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poljoprivrednika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                     moraju biti upisani najmanje godinu dana, 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                     </a:t>
            </a:r>
          </a:p>
          <a:p>
            <a:pPr lvl="1"/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Registar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poreznih obveznika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                 mladi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poljoprivrednici to mogu biti i kraće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te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si uplaćuju doprinose za mirovinsko i zdravstveno osiguranje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 u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razdoblju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provedbe projekta i pet godina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nakon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konačne isplate potpore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endParaRPr lang="hr-HR" sz="1400" dirty="0">
              <a:solidFill>
                <a:schemeClr val="bg2">
                  <a:lumMod val="10000"/>
                </a:schemeClr>
              </a:solidFill>
            </a:endParaRPr>
          </a:p>
          <a:p>
            <a:pPr marL="301943" lvl="1" indent="0">
              <a:buNone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Prihvatljivi korisnici su i proizvođačke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organizacije priznate u sektoru vina sukladno posebnim propisima kojima se uređuje rad proizvođačkih organizacija</a:t>
            </a:r>
            <a:endParaRPr lang="vi-VN" sz="1300" b="1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hr-H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5105400" cy="914400"/>
          </a:xfrm>
        </p:spPr>
        <p:txBody>
          <a:bodyPr>
            <a:noAutofit/>
          </a:bodyPr>
          <a:lstStyle/>
          <a:p>
            <a:r>
              <a:rPr lang="hr-HR" sz="3200" dirty="0" smtClean="0"/>
              <a:t>Prihvatljivi </a:t>
            </a:r>
            <a:r>
              <a:rPr lang="hr-HR" sz="3200" dirty="0" smtClean="0"/>
              <a:t>korisnici</a:t>
            </a:r>
            <a:endParaRPr lang="hr-H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Desna vitičasta zagrada 5"/>
          <p:cNvSpPr/>
          <p:nvPr/>
        </p:nvSpPr>
        <p:spPr>
          <a:xfrm>
            <a:off x="3733800" y="2895600"/>
            <a:ext cx="381000" cy="457200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3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590800"/>
            <a:ext cx="7772400" cy="3581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1500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hr-HR" sz="15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Prihvatljivi troškovi</a:t>
            </a:r>
            <a:endParaRPr lang="hr-HR" sz="36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902" y="6106029"/>
            <a:ext cx="2211698" cy="523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zervirano mjesto sadržaja 1"/>
          <p:cNvSpPr txBox="1">
            <a:spLocks/>
          </p:cNvSpPr>
          <p:nvPr/>
        </p:nvSpPr>
        <p:spPr>
          <a:xfrm>
            <a:off x="457200" y="2057400"/>
            <a:ext cx="8077199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UREĐENJE </a:t>
            </a:r>
            <a:r>
              <a:rPr lang="hr-HR" sz="1400" dirty="0">
                <a:solidFill>
                  <a:schemeClr val="tx2">
                    <a:lumMod val="50000"/>
                  </a:schemeClr>
                </a:solidFill>
              </a:rPr>
              <a:t>ZEMLJIŠTA U SVRHU REALIZACIJE PROJEKTA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TRAJNIJE </a:t>
            </a:r>
            <a:r>
              <a:rPr lang="hr-HR" sz="1400" dirty="0">
                <a:solidFill>
                  <a:schemeClr val="tx2">
                    <a:lumMod val="50000"/>
                  </a:schemeClr>
                </a:solidFill>
              </a:rPr>
              <a:t>POBOLJŠANJE KVALITETE ZEMLJIŠTA U SVRHU REALIZACIJE PROJEKTA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PRIPREMA </a:t>
            </a:r>
            <a:r>
              <a:rPr lang="hr-HR" sz="1400" dirty="0">
                <a:solidFill>
                  <a:schemeClr val="tx2">
                    <a:lumMod val="50000"/>
                  </a:schemeClr>
                </a:solidFill>
              </a:rPr>
              <a:t>TERENA/TLA ZA SADNJU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SADNJA </a:t>
            </a:r>
            <a:r>
              <a:rPr lang="hr-HR" sz="1400" dirty="0">
                <a:solidFill>
                  <a:schemeClr val="tx2">
                    <a:lumMod val="50000"/>
                  </a:schemeClr>
                </a:solidFill>
              </a:rPr>
              <a:t>NOVIH I/ILI RESTRUKTURIRANJE POSTOJEĆIH VIŠEGODIŠNJIH NASADA I PODIZANJE </a:t>
            </a: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PLASTENIKA za jagode</a:t>
            </a:r>
            <a:endParaRPr lang="hr-HR" sz="14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OPREMANJE </a:t>
            </a:r>
            <a:r>
              <a:rPr lang="hr-HR" sz="1400" dirty="0">
                <a:solidFill>
                  <a:schemeClr val="tx2">
                    <a:lumMod val="50000"/>
                  </a:schemeClr>
                </a:solidFill>
              </a:rPr>
              <a:t>VIŠEGODIŠNJIH </a:t>
            </a: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NASADA prema preporučenom sustavu opremanja</a:t>
            </a:r>
            <a:endParaRPr lang="hr-HR" sz="14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POLJOPRIVREDNA </a:t>
            </a:r>
            <a:r>
              <a:rPr lang="hr-HR" sz="1400" dirty="0">
                <a:solidFill>
                  <a:schemeClr val="tx2">
                    <a:lumMod val="50000"/>
                  </a:schemeClr>
                </a:solidFill>
              </a:rPr>
              <a:t>MEHANIZACIJA, OPREMA I GOSPODARSKA VOZILA ZA VLASTITU PRIMARNU POLJOPRIVREDNU PROIZVODNJU U SEKTORU </a:t>
            </a: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VOĆARSTVA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1200" dirty="0">
                <a:solidFill>
                  <a:schemeClr val="tx2">
                    <a:lumMod val="50000"/>
                  </a:schemeClr>
                </a:solidFill>
              </a:rPr>
              <a:t>prihvatljiva samo u slučaju ulaganja u podizanje novog vinograda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1200" dirty="0">
                <a:solidFill>
                  <a:schemeClr val="tx2">
                    <a:lumMod val="50000"/>
                  </a:schemeClr>
                </a:solidFill>
              </a:rPr>
              <a:t>troškovi kupnje iznose do najviše 50% ukupno prihvatljivih troškova ulaganja </a:t>
            </a:r>
            <a:endParaRPr lang="hr-HR" sz="12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KUPNJA </a:t>
            </a:r>
            <a:r>
              <a:rPr lang="hr-HR" sz="1400" dirty="0">
                <a:solidFill>
                  <a:schemeClr val="tx2">
                    <a:lumMod val="50000"/>
                  </a:schemeClr>
                </a:solidFill>
              </a:rPr>
              <a:t>ZEMLJIŠTA RADI REALIZACIJE PROJEKTA, DO 10% VRIJEDNOSTI UKUPNO PRIHVATLJIVIH TROŠKOVA PROJEKTA (bez općih troškova), UZ MOGUĆNOST KUPNJE PRIJE PODNOŠENJA ZAHTJEVA ZA POTPORU, ALI NE PRIJE 1. SIJEČNJA 2014. GODINE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chemeClr val="tx2">
                    <a:lumMod val="50000"/>
                  </a:schemeClr>
                </a:solidFill>
              </a:rPr>
              <a:t>OPĆI </a:t>
            </a:r>
            <a:r>
              <a:rPr lang="hr-HR" sz="1400" dirty="0">
                <a:solidFill>
                  <a:schemeClr val="tx2">
                    <a:lumMod val="50000"/>
                  </a:schemeClr>
                </a:solidFill>
              </a:rPr>
              <a:t>TROŠKOVI</a:t>
            </a:r>
          </a:p>
          <a:p>
            <a:pPr lvl="1"/>
            <a:r>
              <a:rPr lang="hr-HR" sz="1200" dirty="0">
                <a:solidFill>
                  <a:schemeClr val="tx2">
                    <a:lumMod val="50000"/>
                  </a:schemeClr>
                </a:solidFill>
              </a:rPr>
              <a:t>trošak analize tla prije sadnje</a:t>
            </a:r>
          </a:p>
          <a:p>
            <a:pPr lvl="1"/>
            <a:r>
              <a:rPr lang="hr-HR" sz="1200" dirty="0">
                <a:solidFill>
                  <a:schemeClr val="tx2">
                    <a:lumMod val="50000"/>
                  </a:schemeClr>
                </a:solidFill>
              </a:rPr>
              <a:t>trošak izrade projektno-tehničke dokumentacije</a:t>
            </a:r>
          </a:p>
          <a:p>
            <a:pPr lvl="1"/>
            <a:endParaRPr lang="hr-HR" sz="1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01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r-HR" dirty="0"/>
              <a:t>Ulaganje se provodi u skladu s analizom tla provedenom za predmetno ulaganje i s pravilima struke što korisnik dokazuje potvrđenim Tehnološkim </a:t>
            </a:r>
            <a:r>
              <a:rPr lang="hr-HR" dirty="0" smtClean="0"/>
              <a:t>projektom, a ulaganje </a:t>
            </a:r>
            <a:r>
              <a:rPr lang="hr-HR" dirty="0"/>
              <a:t>uključuje : 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 smtClean="0"/>
              <a:t>podizanje </a:t>
            </a:r>
            <a:r>
              <a:rPr lang="hr-HR" dirty="0"/>
              <a:t>novog višegodišnjeg nasada (sa ili bez opremanja) 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 smtClean="0"/>
              <a:t>restrukturiranje </a:t>
            </a:r>
            <a:r>
              <a:rPr lang="hr-HR" dirty="0"/>
              <a:t>postojećeg/ih višegodišnjeg/ih nasada minimalne starosti 15 godina (sa ili bez opremanja) 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 smtClean="0"/>
              <a:t>opremanje </a:t>
            </a:r>
            <a:r>
              <a:rPr lang="hr-HR" dirty="0"/>
              <a:t>postojećeg/ih višegodišnjeg/ih nasada preporučenim sustavima koji su navedeni u Prilogu 1 0 ovoga Natječaja</a:t>
            </a:r>
          </a:p>
          <a:p>
            <a:r>
              <a:rPr lang="hr-HR" dirty="0"/>
              <a:t>U slučaju podizanja novih i/ili restrukturiranja postojećih višegodišnjih nasada, projekt obuhvaća ulaganja u nasade voćnih vrsta : 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 smtClean="0"/>
              <a:t>jagodastog </a:t>
            </a:r>
            <a:r>
              <a:rPr lang="hr-HR" dirty="0"/>
              <a:t>i/ili bobičastog i/ili južnog voća i/ili citrus a navedenih u Prilogu 10 ovoga Natječaja , pri čemu je svaka pojedina skupina voćnih vrsta zastupljena površinom nasada od najmanje 0,5 ha te </a:t>
            </a:r>
          </a:p>
          <a:p>
            <a:pPr marL="457200" indent="-457200">
              <a:buFont typeface="+mj-lt"/>
              <a:buAutoNum type="alphaLcParenR"/>
            </a:pPr>
            <a:r>
              <a:rPr lang="hr-HR" dirty="0" err="1" smtClean="0"/>
              <a:t>koštićavog</a:t>
            </a:r>
            <a:r>
              <a:rPr lang="hr-HR" dirty="0" smtClean="0"/>
              <a:t> </a:t>
            </a:r>
            <a:r>
              <a:rPr lang="hr-HR" dirty="0"/>
              <a:t>i/ili </a:t>
            </a:r>
            <a:r>
              <a:rPr lang="hr-HR" dirty="0" err="1"/>
              <a:t>jezgričavog</a:t>
            </a:r>
            <a:r>
              <a:rPr lang="hr-HR" dirty="0"/>
              <a:t> i/ili </a:t>
            </a:r>
            <a:r>
              <a:rPr lang="hr-HR" dirty="0" err="1"/>
              <a:t>lupinastog</a:t>
            </a:r>
            <a:r>
              <a:rPr lang="hr-HR" dirty="0"/>
              <a:t> voća navedenog u Prilogu 10 ovoga Natječaja , pri čemu je svaka pojedina skupina voćnih vrsta zastupljena površinom nasada od najmanje 1 ha</a:t>
            </a:r>
          </a:p>
          <a:p>
            <a:endParaRPr lang="hr-HR" dirty="0" smtClean="0"/>
          </a:p>
          <a:p>
            <a:r>
              <a:rPr lang="hr-HR" dirty="0" smtClean="0"/>
              <a:t>Troškovi kupnje </a:t>
            </a:r>
            <a:r>
              <a:rPr lang="hr-HR" dirty="0"/>
              <a:t>poljoprivredne </a:t>
            </a:r>
            <a:r>
              <a:rPr lang="hr-HR" dirty="0" smtClean="0"/>
              <a:t>mehanizacije</a:t>
            </a:r>
            <a:r>
              <a:rPr lang="hr-HR" dirty="0"/>
              <a:t>, opreme i gospodarskih vozila </a:t>
            </a:r>
            <a:r>
              <a:rPr lang="hr-HR" dirty="0" smtClean="0"/>
              <a:t>za </a:t>
            </a:r>
            <a:r>
              <a:rPr lang="hr-HR" dirty="0"/>
              <a:t>vlastitu primarnu poljoprivrednu </a:t>
            </a:r>
            <a:r>
              <a:rPr lang="hr-HR" dirty="0" smtClean="0"/>
              <a:t>proizvodnju </a:t>
            </a:r>
            <a:r>
              <a:rPr lang="hr-HR" dirty="0"/>
              <a:t>u sektoru </a:t>
            </a:r>
            <a:r>
              <a:rPr lang="hr-HR" dirty="0" smtClean="0"/>
              <a:t>vinogradarstva iznose do </a:t>
            </a:r>
            <a:r>
              <a:rPr lang="hr-HR" dirty="0"/>
              <a:t>najviše </a:t>
            </a:r>
            <a:r>
              <a:rPr lang="hr-HR" dirty="0" smtClean="0"/>
              <a:t>50</a:t>
            </a:r>
            <a:r>
              <a:rPr lang="hr-HR" dirty="0"/>
              <a:t>% ukupno prihvatljivih </a:t>
            </a:r>
            <a:r>
              <a:rPr lang="hr-HR" dirty="0" smtClean="0"/>
              <a:t>troškova </a:t>
            </a:r>
            <a:r>
              <a:rPr lang="hr-HR" dirty="0"/>
              <a:t>ulaganja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Uvjet </a:t>
            </a:r>
            <a:r>
              <a:rPr lang="hr-HR" dirty="0" smtClean="0"/>
              <a:t>prihvatljivosti projekta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7637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38328"/>
            <a:ext cx="4830416" cy="641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377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228600" y="2133600"/>
            <a:ext cx="8051806" cy="4297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porez </a:t>
            </a:r>
            <a:r>
              <a:rPr lang="hr-HR" sz="1200" dirty="0"/>
              <a:t>na dodanu vrijednost (u daljnjem tekstu: PDV) u slučaju da je korisnik porezni </a:t>
            </a:r>
            <a:r>
              <a:rPr lang="hr-HR" sz="1200" dirty="0" smtClean="0"/>
              <a:t>obveznik </a:t>
            </a:r>
            <a:r>
              <a:rPr lang="hr-HR" sz="1200" dirty="0"/>
              <a:t>upisan u registar obveznika PDV-a te ima pravo na odbitak pretporeza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drugi </a:t>
            </a:r>
            <a:r>
              <a:rPr lang="hr-HR" sz="1200" dirty="0"/>
              <a:t>porezi te propisane naknade i doprinosi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kamate</a:t>
            </a:r>
            <a:endParaRPr lang="hr-HR" sz="12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rabljena </a:t>
            </a:r>
            <a:r>
              <a:rPr lang="hr-HR" sz="1200" dirty="0"/>
              <a:t>mehanizacija i oprema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svi </a:t>
            </a:r>
            <a:r>
              <a:rPr lang="hr-HR" sz="1200" dirty="0"/>
              <a:t>troškovi održavanja/zamjene i amortizacije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troškovi </a:t>
            </a:r>
            <a:r>
              <a:rPr lang="hr-HR" sz="1200" dirty="0"/>
              <a:t>vezani uz ugovor o </a:t>
            </a:r>
            <a:r>
              <a:rPr lang="hr-HR" sz="1200" dirty="0" err="1"/>
              <a:t>leasingu</a:t>
            </a:r>
            <a:r>
              <a:rPr lang="hr-HR" sz="1200" dirty="0"/>
              <a:t>, kao što su marža davatelja </a:t>
            </a:r>
            <a:r>
              <a:rPr lang="hr-HR" sz="1200" dirty="0" err="1"/>
              <a:t>leasinga</a:t>
            </a:r>
            <a:r>
              <a:rPr lang="hr-HR" sz="1200" dirty="0"/>
              <a:t>, troškovi kredita i </a:t>
            </a:r>
            <a:r>
              <a:rPr lang="hr-HR" sz="1200" dirty="0" smtClean="0"/>
              <a:t>refinanciranja </a:t>
            </a:r>
            <a:r>
              <a:rPr lang="hr-HR" sz="1200" dirty="0"/>
              <a:t>kamata, režijski troškovi i troškovi osiguranja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kupnja </a:t>
            </a:r>
            <a:r>
              <a:rPr lang="hr-HR" sz="1200" dirty="0"/>
              <a:t>prava na poljoprivrednu proizvodnju, prava na plaćanje, kupnja i sadnja </a:t>
            </a:r>
            <a:r>
              <a:rPr lang="hr-HR" sz="1200" dirty="0" smtClean="0"/>
              <a:t>jednogodišnjeg </a:t>
            </a:r>
            <a:r>
              <a:rPr lang="hr-HR" sz="1200" dirty="0"/>
              <a:t>bilja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nepredviđeni </a:t>
            </a:r>
            <a:r>
              <a:rPr lang="hr-HR" sz="1200" dirty="0"/>
              <a:t>radovi u gradnji i ostali nepredviđeni troškovi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plaće </a:t>
            </a:r>
            <a:r>
              <a:rPr lang="hr-HR" sz="1200" dirty="0"/>
              <a:t>i druge naknade djelatnika korisnika koji su zaposleni temeljem ugovora o radu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troškovi </a:t>
            </a:r>
            <a:r>
              <a:rPr lang="hr-HR" sz="1200" dirty="0"/>
              <a:t>vlastitog </a:t>
            </a:r>
            <a:r>
              <a:rPr lang="hr-HR" sz="1200" dirty="0" smtClean="0"/>
              <a:t>rada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operativni </a:t>
            </a:r>
            <a:r>
              <a:rPr lang="hr-HR" sz="1200" dirty="0"/>
              <a:t>troškovi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troškovi </a:t>
            </a:r>
            <a:r>
              <a:rPr lang="hr-HR" sz="1200" dirty="0"/>
              <a:t>nastali prije podnošenja zahtjeva za potporu, osim općih troškova i troškova </a:t>
            </a:r>
            <a:r>
              <a:rPr lang="hr-HR" sz="1200" dirty="0" smtClean="0"/>
              <a:t>kupnje zemljišta</a:t>
            </a:r>
            <a:r>
              <a:rPr lang="hr-HR" sz="1200" dirty="0"/>
              <a:t>, ali ne prije 1. siječnja 2014. godine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novčane </a:t>
            </a:r>
            <a:r>
              <a:rPr lang="hr-HR" sz="1200" dirty="0"/>
              <a:t>kazne, financijske kazne i troškovi parničnog postupka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plaćanje </a:t>
            </a:r>
            <a:r>
              <a:rPr lang="hr-HR" sz="1200" dirty="0"/>
              <a:t>gotovim </a:t>
            </a:r>
            <a:r>
              <a:rPr lang="hr-HR" sz="1200" dirty="0" smtClean="0"/>
              <a:t>novcem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odvodnja </a:t>
            </a:r>
            <a:r>
              <a:rPr lang="hr-HR" sz="1200" dirty="0"/>
              <a:t>(drenaža)</a:t>
            </a:r>
            <a:endParaRPr lang="hr-HR" sz="1200" dirty="0" smtClean="0"/>
          </a:p>
          <a:p>
            <a:pPr>
              <a:buFont typeface="Wingdings" panose="05000000000000000000" pitchFamily="2" charset="2"/>
              <a:buChar char="q"/>
            </a:pPr>
            <a:endParaRPr lang="hr-HR" sz="1200" dirty="0" smtClean="0"/>
          </a:p>
          <a:p>
            <a:pPr>
              <a:buFont typeface="Wingdings" panose="05000000000000000000" pitchFamily="2" charset="2"/>
              <a:buChar char="q"/>
            </a:pPr>
            <a:endParaRPr lang="hr-HR" sz="1200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Neprihvatljivi troškovi</a:t>
            </a:r>
            <a:endParaRPr lang="hr-HR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9460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304800" y="1905001"/>
            <a:ext cx="8001000" cy="3505200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Potvrda o ekonomskoj veličini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Potvrda porezne o nepostojanju duga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Bon2/sol2, bon1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Potvrda o upisu u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RPO</a:t>
            </a:r>
            <a:endParaRPr lang="hr-HR" sz="22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Tehnološki projekt koji mora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biti izrađen i ovjeren/potpisan od strane stručne osobe u području agronomije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i srodnih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znanosti, mora se odnositi na korisnika, prijavljeno ulaganje i na lokaciju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ulaganja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koja je predmet zahtjeva za potporu te mora obuhvaćati sva ulaganja za koja se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traži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potpora. Tehnološki projekt/elaborat mora potpisati službenik Ministarstva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poljoprivrede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(Uprava za stručnu podršku razvoju poljoprivrede i ribarstva) i djelatnik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HAPIH-a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hr-HR" sz="22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Za ulaganje u podizanje (građenje) plastenika za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jagode Glavni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projekt i/ili Tipski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projekt te pravomoćnu građevinsku dozvolu ukoliko je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primjenjivo</a:t>
            </a:r>
            <a:endParaRPr lang="hr-HR" sz="22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Ugovor o najmu/koncesiji/</a:t>
            </a:r>
            <a:r>
              <a:rPr lang="hr-HR" sz="2200" dirty="0" err="1">
                <a:solidFill>
                  <a:schemeClr val="bg2">
                    <a:lumMod val="10000"/>
                  </a:schemeClr>
                </a:solidFill>
              </a:rPr>
              <a:t>plodouživanju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/zakupu/služnosti sklopljen na rok od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najmanje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10 godina računajući od trenutka podnošenja zahtjeva za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potporu</a:t>
            </a:r>
            <a:endParaRPr lang="hr-HR" sz="22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Rješenje/Mišljenje o provedenom postupku utjecaja zahvata na okoliš (određeni slučajevi)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Uvjerenje o identifikaciji katastarskih čestica  ako se katastarska čestica/čestice lokacije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ulaganja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u katastru vode pod oznakama različitim od oznaka u zemljišnim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knjigama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Zahtjev za ishođenje Potvrde o prethodnom odobrenju projekta izdane od nadležne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Uprave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vodnoga gospodarstva i zaštite mora, s prijemnim štambiljem Uprave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vodnoga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gospodarstva i zaštite mora, u slučaju ulaganja u navodnjavanje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vinograda</a:t>
            </a:r>
            <a:endParaRPr lang="hr-HR" sz="22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Financijska dokumentacija za prethodne 3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godine</a:t>
            </a:r>
            <a:endParaRPr lang="hr-HR" sz="22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Dokazi planiranih izvora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financiranja (pismo namjere kreditne institucije/ugovor o kreditu ili stanje sredstava na računu, potvrda o depozitu i sl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.)</a:t>
            </a:r>
            <a:endParaRPr lang="hr-HR" sz="22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Odabrane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ponude koje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moraju sadržavati naziv prihvatljivog troška sukladno Listi prihvatljivih troškova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i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referentnih cijena te moraju sadržavati jediničnu cijenu, količinu i ukupnu cijenu po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jedinici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mjere u skladu s Prilogom 3 ovoga Natječaja - Referentna cijena za pojedini trošak iz Priloga 3 ovoga Natječaja je najviši 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iznos </a:t>
            </a: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>prihvatljiv za sufinanciranje tog troška</a:t>
            </a: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200" dirty="0" smtClean="0">
                <a:solidFill>
                  <a:schemeClr val="bg2">
                    <a:lumMod val="10000"/>
                  </a:schemeClr>
                </a:solidFill>
              </a:rPr>
              <a:t>Poslovni plan ulaganja</a:t>
            </a:r>
            <a:endParaRPr lang="hr-HR" sz="2200" dirty="0" smtClean="0"/>
          </a:p>
          <a:p>
            <a:pPr marL="0" indent="0">
              <a:buNone/>
            </a:pPr>
            <a:endParaRPr lang="hr-HR" sz="1200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Dokumentacija</a:t>
            </a:r>
            <a:endParaRPr lang="hr-HR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485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381000" y="2667000"/>
            <a:ext cx="8534400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1. 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tip 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operacije 4.1.1 „Restrukturiranje, modernizacija i povećanje konkurentnosti poljoprivrednih gospodarstava“ - podizanje novih vinograda i/ili restrukturiranje vinograda stolnih </a:t>
            </a:r>
            <a:r>
              <a:rPr lang="hr-HR" sz="2000" dirty="0" err="1">
                <a:solidFill>
                  <a:schemeClr val="bg2">
                    <a:lumMod val="10000"/>
                  </a:schemeClr>
                </a:solidFill>
              </a:rPr>
              <a:t>kultivara</a:t>
            </a:r>
            <a:endParaRPr lang="hr-HR" sz="20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2. 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tip 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operacije 4.1.1 „Restrukturiranje, modernizacija i povećanje konkurentnosti poljoprivrednih gospodarstava“ - podizanje novih i/ili restrukturiranje postojećih višegodišnjih nasada</a:t>
            </a:r>
            <a:endParaRPr lang="hr-HR" sz="20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SADRŽAJ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814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772400" cy="86570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Hvala na pažnji!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52600"/>
            <a:ext cx="7696200" cy="3276600"/>
          </a:xfrm>
        </p:spPr>
        <p:txBody>
          <a:bodyPr>
            <a:normAutofit/>
          </a:bodyPr>
          <a:lstStyle/>
          <a:p>
            <a:pPr algn="l"/>
            <a:endParaRPr lang="hr-HR" dirty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hr-HR" dirty="0" smtClean="0">
                <a:solidFill>
                  <a:schemeClr val="bg2">
                    <a:lumMod val="10000"/>
                  </a:schemeClr>
                </a:solidFill>
              </a:rPr>
              <a:t>Kontakt</a:t>
            </a:r>
            <a:r>
              <a:rPr lang="hr-HR" dirty="0">
                <a:solidFill>
                  <a:schemeClr val="bg2">
                    <a:lumMod val="10000"/>
                  </a:schemeClr>
                </a:solidFill>
              </a:rPr>
              <a:t>: </a:t>
            </a:r>
          </a:p>
          <a:p>
            <a:pPr algn="l"/>
            <a:r>
              <a:rPr lang="hr-HR" dirty="0">
                <a:solidFill>
                  <a:schemeClr val="bg2">
                    <a:lumMod val="10000"/>
                  </a:schemeClr>
                </a:solidFill>
              </a:rPr>
              <a:t>Poduzetnički centar Pleternica d.o.o</a:t>
            </a:r>
            <a:r>
              <a:rPr lang="hr-HR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algn="l"/>
            <a:r>
              <a:rPr lang="hr-HR" dirty="0">
                <a:solidFill>
                  <a:schemeClr val="bg2">
                    <a:lumMod val="10000"/>
                  </a:schemeClr>
                </a:solidFill>
              </a:rPr>
              <a:t>Tel: 034/252-125 </a:t>
            </a:r>
            <a:endParaRPr lang="hr-H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endParaRPr lang="hr-H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endParaRPr lang="hr-H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hr-HR" dirty="0">
                <a:solidFill>
                  <a:schemeClr val="bg2">
                    <a:lumMod val="10000"/>
                  </a:schemeClr>
                </a:solidFill>
                <a:hlinkClick r:id="rId3"/>
              </a:rPr>
              <a:t>https://pcpl.hr</a:t>
            </a:r>
            <a:r>
              <a:rPr lang="hr-HR" dirty="0" smtClean="0">
                <a:solidFill>
                  <a:schemeClr val="bg2">
                    <a:lumMod val="10000"/>
                  </a:schemeClr>
                </a:solidFill>
                <a:hlinkClick r:id="rId3"/>
              </a:rPr>
              <a:t>/</a:t>
            </a:r>
            <a:r>
              <a:rPr lang="hr-HR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l"/>
            <a:r>
              <a:rPr lang="hr-HR" dirty="0" smtClean="0">
                <a:solidFill>
                  <a:schemeClr val="bg2">
                    <a:lumMod val="10000"/>
                  </a:schemeClr>
                </a:solidFill>
                <a:hlinkClick r:id="rId4"/>
              </a:rPr>
              <a:t>info@</a:t>
            </a:r>
            <a:r>
              <a:rPr lang="hr-HR" dirty="0" err="1" smtClean="0">
                <a:solidFill>
                  <a:schemeClr val="bg2">
                    <a:lumMod val="10000"/>
                  </a:schemeClr>
                </a:solidFill>
                <a:hlinkClick r:id="rId4"/>
              </a:rPr>
              <a:t>plink.hr</a:t>
            </a:r>
            <a:r>
              <a:rPr lang="hr-HR" dirty="0" smtClean="0">
                <a:solidFill>
                  <a:schemeClr val="bg2">
                    <a:lumMod val="10000"/>
                  </a:schemeClr>
                </a:solidFill>
              </a:rPr>
              <a:t>  </a:t>
            </a:r>
          </a:p>
          <a:p>
            <a:pPr algn="l"/>
            <a:endParaRPr lang="hr-HR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12"/>
            <a:ext cx="914400" cy="1077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851242"/>
            <a:ext cx="2971800" cy="703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 descr="Z:\PCPL_rad\slike\IMG_732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46154"/>
            <a:ext cx="4357650" cy="29050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6" y="5749932"/>
            <a:ext cx="1656757" cy="96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368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7975" y="2209800"/>
            <a:ext cx="8386993" cy="3505200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Natječaj za provedbu podmjere </a:t>
            </a:r>
            <a:r>
              <a:rPr lang="hr-HR" sz="28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  <a:r>
              <a:rPr lang="hr-HR" sz="2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r-HR" sz="28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hr-HR" sz="2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2400" dirty="0" smtClean="0">
                <a:solidFill>
                  <a:schemeClr val="bg2">
                    <a:lumMod val="10000"/>
                  </a:schemeClr>
                </a:solidFill>
              </a:rPr>
              <a:t>„Potpora za ulaganja u poljoprivredna gospodarstva”</a:t>
            </a:r>
            <a:r>
              <a:rPr lang="hr-HR" sz="2800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hr-HR" sz="280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hr-HR" sz="2800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hr-HR" sz="280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hr-HR" sz="2200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hr-HR" sz="220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hr-HR" sz="2800" u="sng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 </a:t>
            </a:r>
            <a:r>
              <a:rPr lang="hr-HR" sz="2800" u="sng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operacije 4.1.1 „Restrukturiranje, modernizacija i povećanje konkurentnosti poljoprivrednih gospodarstava“ - podizanje novih vinograda i/ili restrukturiranje vinograda stolnih </a:t>
            </a:r>
            <a:r>
              <a:rPr lang="hr-HR" sz="2800" u="sng" dirty="0" err="1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kultivara</a:t>
            </a:r>
            <a:endParaRPr lang="hr-HR" sz="2800" u="sng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74" y="5943612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utoShape 2" descr="Slikovni rezultat za grad pleternica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" name="AutoShape 4" descr="Slikovni rezultat za grad pleternica"/>
          <p:cNvSpPr>
            <a:spLocks noChangeAspect="1" noChangeArrowheads="1"/>
          </p:cNvSpPr>
          <p:nvPr/>
        </p:nvSpPr>
        <p:spPr bwMode="auto">
          <a:xfrm>
            <a:off x="307975" y="1587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36785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168769"/>
            <a:ext cx="7848600" cy="38862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hr-HR" dirty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pl-PL" sz="2000" b="1" i="1" dirty="0">
                <a:solidFill>
                  <a:schemeClr val="bg2">
                    <a:lumMod val="10000"/>
                  </a:schemeClr>
                </a:solidFill>
              </a:rPr>
              <a:t>Rok za podnošenje zahtjeva za potporu </a:t>
            </a:r>
            <a:r>
              <a:rPr lang="pl-PL" sz="2000" i="1" dirty="0">
                <a:solidFill>
                  <a:schemeClr val="bg2">
                    <a:lumMod val="10000"/>
                  </a:schemeClr>
                </a:solidFill>
              </a:rPr>
              <a:t>i dostavu Potvrde o podnošenju zahtjeva za potporu: Od 16. srpnja 2021. godine od 12:00 sati do 30. rujna 2021. godine do 12:00 </a:t>
            </a:r>
            <a:r>
              <a:rPr lang="pl-PL" sz="2000" i="1" dirty="0" smtClean="0">
                <a:solidFill>
                  <a:schemeClr val="bg2">
                    <a:lumMod val="10000"/>
                  </a:schemeClr>
                </a:solidFill>
              </a:rPr>
              <a:t>sati</a:t>
            </a:r>
          </a:p>
          <a:p>
            <a:pPr algn="just"/>
            <a:endParaRPr lang="hr-HR" sz="20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hr-HR" sz="2000" b="1" dirty="0" smtClean="0">
                <a:solidFill>
                  <a:schemeClr val="bg2">
                    <a:lumMod val="10000"/>
                  </a:schemeClr>
                </a:solidFill>
              </a:rPr>
              <a:t>Svrha natječaja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podizanje 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konkurentnosti poljoprivrednih 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 gospodarstava 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u sektoru vinogradarstva koje će se postići 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ulaganjima 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u podizanje novih vinograda i/ili 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restrukturiranje vinograda 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stolnih </a:t>
            </a:r>
            <a:r>
              <a:rPr lang="hr-HR" sz="2000" dirty="0" err="1">
                <a:solidFill>
                  <a:schemeClr val="bg2">
                    <a:lumMod val="10000"/>
                  </a:schemeClr>
                </a:solidFill>
              </a:rPr>
              <a:t>kultivara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, sa ili bez 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opremanja</a:t>
            </a:r>
          </a:p>
          <a:p>
            <a:pPr algn="just"/>
            <a:endParaRPr lang="hr-HR" sz="20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hr-HR" sz="2000" b="1" dirty="0" smtClean="0">
                <a:solidFill>
                  <a:schemeClr val="bg2">
                    <a:lumMod val="10000"/>
                  </a:schemeClr>
                </a:solidFill>
              </a:rPr>
              <a:t>Intenzitet potpore</a:t>
            </a:r>
            <a:r>
              <a:rPr lang="hr-HR" sz="2000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hr-HR" sz="2000" dirty="0">
                <a:solidFill>
                  <a:schemeClr val="bg2">
                    <a:lumMod val="10000"/>
                  </a:schemeClr>
                </a:solidFill>
              </a:rPr>
              <a:t>50 % , a može se uvećati za dodatnih 20% u sljedećim slučajevima: kada ulaganje provodi mladi poljoprivrednik ili ulaganje se odvija u planinskom području, području sa značajnim prirodnim ograničenjima ili ostalim područjima s posebnim ograničenjima.</a:t>
            </a:r>
          </a:p>
          <a:p>
            <a:pPr algn="just"/>
            <a:endParaRPr lang="hr-HR" sz="20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hr-H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hr-HR" sz="2800" dirty="0"/>
              <a:t>Tip operacije 4.1.1 „Restrukturiranje, modernizacija i povećanje konkurentnosti poljoprivrednih gospodarstava“ - podizanje novih vinograda i/ili restrukturiranje vinograda stolnih </a:t>
            </a:r>
            <a:r>
              <a:rPr lang="hr-HR" sz="2800" dirty="0" err="1"/>
              <a:t>kultivara</a:t>
            </a:r>
            <a:endParaRPr lang="hr-HR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019800"/>
            <a:ext cx="2438400" cy="577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19012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685800" y="2020785"/>
            <a:ext cx="7543800" cy="4218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i="1" dirty="0" smtClean="0">
                <a:solidFill>
                  <a:schemeClr val="bg2">
                    <a:lumMod val="10000"/>
                  </a:schemeClr>
                </a:solidFill>
              </a:rPr>
              <a:t>IZNOS POTPORE</a:t>
            </a:r>
            <a:r>
              <a:rPr lang="hr-HR" sz="1600" i="1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hr-HR" sz="16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hr-HR" sz="1600" b="1" dirty="0" smtClean="0">
                <a:solidFill>
                  <a:schemeClr val="bg2">
                    <a:lumMod val="10000"/>
                  </a:schemeClr>
                </a:solidFill>
              </a:rPr>
              <a:t>Najniži </a:t>
            </a:r>
            <a:r>
              <a:rPr lang="hr-HR" sz="1600" b="1" dirty="0">
                <a:solidFill>
                  <a:schemeClr val="bg2">
                    <a:lumMod val="10000"/>
                  </a:schemeClr>
                </a:solidFill>
              </a:rPr>
              <a:t>iznos </a:t>
            </a:r>
            <a:r>
              <a:rPr lang="hr-HR" sz="1600" dirty="0">
                <a:solidFill>
                  <a:schemeClr val="bg2">
                    <a:lumMod val="10000"/>
                  </a:schemeClr>
                </a:solidFill>
              </a:rPr>
              <a:t>potpore po projektu 5.000 eura, </a:t>
            </a:r>
            <a:endParaRPr lang="hr-HR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Tx/>
              <a:buChar char="-"/>
            </a:pPr>
            <a:endParaRPr lang="hr-HR" sz="1600" dirty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hr-HR" sz="1600" b="1" dirty="0">
                <a:solidFill>
                  <a:schemeClr val="bg2">
                    <a:lumMod val="10000"/>
                  </a:schemeClr>
                </a:solidFill>
              </a:rPr>
              <a:t>Najviši iznos: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do </a:t>
            </a:r>
            <a:r>
              <a:rPr lang="hr-HR" sz="1600" dirty="0">
                <a:solidFill>
                  <a:schemeClr val="bg2">
                    <a:lumMod val="10000"/>
                  </a:schemeClr>
                </a:solidFill>
              </a:rPr>
              <a:t>500.000 EUR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do </a:t>
            </a:r>
            <a:r>
              <a:rPr lang="hr-HR" sz="1600" dirty="0">
                <a:solidFill>
                  <a:schemeClr val="bg2">
                    <a:lumMod val="10000"/>
                  </a:schemeClr>
                </a:solidFill>
              </a:rPr>
              <a:t>100.000 EUR </a:t>
            </a:r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za korisnike:</a:t>
            </a:r>
          </a:p>
          <a:p>
            <a:pPr marL="759143" lvl="1" indent="-457200" algn="just">
              <a:buFont typeface="+mj-lt"/>
              <a:buAutoNum type="alphaLcParenR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čiji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je zbroj vrijednosti prometa kroz tri godine koje prethode godini u kojoj je podnesen zahtjev za potporu manji od iznosa od 100.000 EUR, 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759143" lvl="1" indent="-457200" algn="just">
              <a:buFont typeface="+mj-lt"/>
              <a:buAutoNum type="alphaLcParenR"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koji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nisu u obvezi vođenja poslovnih knjiga i korisnike obveznike vođenja poslovnih knjiga koji ne posjeduju financijsku dokumentaciju za prethodnu financijsku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godinu</a:t>
            </a:r>
            <a:endParaRPr lang="hr-HR" sz="1400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hr-HR" sz="1600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hr-H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5105400" cy="914400"/>
          </a:xfrm>
        </p:spPr>
        <p:txBody>
          <a:bodyPr>
            <a:noAutofit/>
          </a:bodyPr>
          <a:lstStyle/>
          <a:p>
            <a:r>
              <a:rPr lang="hr-HR" sz="3200" dirty="0" smtClean="0"/>
              <a:t>Iznos </a:t>
            </a:r>
            <a:r>
              <a:rPr lang="hr-HR" sz="3200" dirty="0" smtClean="0"/>
              <a:t>potpore</a:t>
            </a:r>
            <a:endParaRPr lang="hr-H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9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685800" y="2020785"/>
            <a:ext cx="7543800" cy="4218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i="1" dirty="0" smtClean="0">
                <a:solidFill>
                  <a:schemeClr val="bg2">
                    <a:lumMod val="10000"/>
                  </a:schemeClr>
                </a:solidFill>
              </a:rPr>
              <a:t>PRIHVATLJIVI KORISNICI</a:t>
            </a:r>
            <a:r>
              <a:rPr lang="hr-HR" sz="1600" i="1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hr-HR" sz="16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hr-HR" sz="1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fizičke </a:t>
            </a:r>
            <a:r>
              <a:rPr lang="hr-HR" sz="1600" dirty="0">
                <a:solidFill>
                  <a:schemeClr val="bg2">
                    <a:lumMod val="10000"/>
                  </a:schemeClr>
                </a:solidFill>
              </a:rPr>
              <a:t>i pravne osobe upisane u </a:t>
            </a:r>
            <a:r>
              <a:rPr lang="hr-HR" sz="16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lvl="1"/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Upisnik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poljoprivrednika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                     moraju biti upisani najmanje godinu dana, 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                     </a:t>
            </a:r>
          </a:p>
          <a:p>
            <a:pPr lvl="1"/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Registar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poreznih obveznika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                 mladi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poljoprivrednici to mogu biti i kraće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te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si uplaćuju doprinose za mirovinsko i zdravstveno osiguranje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 u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razdoblju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provedbe projekta i pet godina </a:t>
            </a: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nakon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konačne isplate potpore</a:t>
            </a:r>
            <a:endParaRPr lang="hr-HR" sz="14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endParaRPr lang="hr-HR" sz="1400" dirty="0">
              <a:solidFill>
                <a:schemeClr val="bg2">
                  <a:lumMod val="10000"/>
                </a:schemeClr>
              </a:solidFill>
            </a:endParaRPr>
          </a:p>
          <a:p>
            <a:pPr marL="301943" lvl="1" indent="0">
              <a:buNone/>
            </a:pPr>
            <a:r>
              <a:rPr lang="hr-HR" sz="1400" dirty="0" smtClean="0">
                <a:solidFill>
                  <a:schemeClr val="bg2">
                    <a:lumMod val="10000"/>
                  </a:schemeClr>
                </a:solidFill>
              </a:rPr>
              <a:t>Prihvatljivi korisnici su i proizvođačke </a:t>
            </a:r>
            <a:r>
              <a:rPr lang="hr-HR" sz="1400" dirty="0">
                <a:solidFill>
                  <a:schemeClr val="bg2">
                    <a:lumMod val="10000"/>
                  </a:schemeClr>
                </a:solidFill>
              </a:rPr>
              <a:t>organizacije priznate u sektoru vina sukladno posebnim propisima kojima se uređuje rad proizvođačkih organizacija</a:t>
            </a:r>
            <a:endParaRPr lang="vi-VN" sz="1300" b="1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hr-H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5105400" cy="914400"/>
          </a:xfrm>
        </p:spPr>
        <p:txBody>
          <a:bodyPr>
            <a:noAutofit/>
          </a:bodyPr>
          <a:lstStyle/>
          <a:p>
            <a:r>
              <a:rPr lang="hr-HR" sz="3200" dirty="0" smtClean="0"/>
              <a:t>Prihvatljivi </a:t>
            </a:r>
            <a:r>
              <a:rPr lang="hr-HR" sz="3200" dirty="0" smtClean="0"/>
              <a:t>korisnici</a:t>
            </a:r>
            <a:endParaRPr lang="hr-H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Desna vitičasta zagrada 5"/>
          <p:cNvSpPr/>
          <p:nvPr/>
        </p:nvSpPr>
        <p:spPr>
          <a:xfrm>
            <a:off x="3733800" y="2895600"/>
            <a:ext cx="381000" cy="457200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605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059323"/>
            <a:ext cx="8229600" cy="41890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200" dirty="0" smtClean="0">
                <a:solidFill>
                  <a:schemeClr val="bg2">
                    <a:lumMod val="10000"/>
                  </a:schemeClr>
                </a:solidFill>
              </a:rPr>
              <a:t>UREĐENJE </a:t>
            </a:r>
            <a:r>
              <a:rPr lang="hr-HR" sz="1200" dirty="0">
                <a:solidFill>
                  <a:schemeClr val="bg2">
                    <a:lumMod val="10000"/>
                  </a:schemeClr>
                </a:solidFill>
              </a:rPr>
              <a:t>ZEMLJIŠTA U SVRHU REALIZACIJE PROJEKTA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200" dirty="0" smtClean="0">
                <a:solidFill>
                  <a:schemeClr val="bg2">
                    <a:lumMod val="10000"/>
                  </a:schemeClr>
                </a:solidFill>
              </a:rPr>
              <a:t>TRAJNIJE </a:t>
            </a:r>
            <a:r>
              <a:rPr lang="hr-HR" sz="1200" dirty="0">
                <a:solidFill>
                  <a:schemeClr val="bg2">
                    <a:lumMod val="10000"/>
                  </a:schemeClr>
                </a:solidFill>
              </a:rPr>
              <a:t>POBOLJŠANJE KVALITETE ZEMLJIŠTA U SVRHU REALIZACIJE PROJEKTA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200" dirty="0" smtClean="0">
                <a:solidFill>
                  <a:schemeClr val="bg2">
                    <a:lumMod val="10000"/>
                  </a:schemeClr>
                </a:solidFill>
              </a:rPr>
              <a:t>PRIPREMA </a:t>
            </a:r>
            <a:r>
              <a:rPr lang="hr-HR" sz="1200" dirty="0">
                <a:solidFill>
                  <a:schemeClr val="bg2">
                    <a:lumMod val="10000"/>
                  </a:schemeClr>
                </a:solidFill>
              </a:rPr>
              <a:t>TERENA/TLA ZA SADNJU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200" dirty="0" smtClean="0">
                <a:solidFill>
                  <a:schemeClr val="bg2">
                    <a:lumMod val="10000"/>
                  </a:schemeClr>
                </a:solidFill>
              </a:rPr>
              <a:t>SADNJA </a:t>
            </a:r>
            <a:r>
              <a:rPr lang="hr-HR" sz="1200" dirty="0">
                <a:solidFill>
                  <a:schemeClr val="bg2">
                    <a:lumMod val="10000"/>
                  </a:schemeClr>
                </a:solidFill>
              </a:rPr>
              <a:t>NOVIH I/ILI RESTRUKTURIRANJE POSTOJEĆIH VINOGRADA STOLNIH KULTIVARA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200" dirty="0" smtClean="0">
                <a:solidFill>
                  <a:schemeClr val="bg2">
                    <a:lumMod val="10000"/>
                  </a:schemeClr>
                </a:solidFill>
              </a:rPr>
              <a:t>OPREMANJE </a:t>
            </a:r>
            <a:r>
              <a:rPr lang="hr-HR" sz="1200" dirty="0">
                <a:solidFill>
                  <a:schemeClr val="bg2">
                    <a:lumMod val="10000"/>
                  </a:schemeClr>
                </a:solidFill>
              </a:rPr>
              <a:t>VINOGRADA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200" dirty="0" smtClean="0">
                <a:solidFill>
                  <a:schemeClr val="bg2">
                    <a:lumMod val="10000"/>
                  </a:schemeClr>
                </a:solidFill>
              </a:rPr>
              <a:t>POLJOPRIVREDNA </a:t>
            </a:r>
            <a:r>
              <a:rPr lang="hr-HR" sz="1200" dirty="0">
                <a:solidFill>
                  <a:schemeClr val="bg2">
                    <a:lumMod val="10000"/>
                  </a:schemeClr>
                </a:solidFill>
              </a:rPr>
              <a:t>MEHANIZACIJA, OPREMA I GOSPODARSKA VOZILA ZA VLASTITU PRIMARNU POLJOPRIVREDNU PROIZVODNJU U SEKTORU VINOGRADARSTVA </a:t>
            </a:r>
            <a:endParaRPr lang="hr-HR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000" i="1" dirty="0" smtClean="0">
                <a:solidFill>
                  <a:schemeClr val="bg2">
                    <a:lumMod val="10000"/>
                  </a:schemeClr>
                </a:solidFill>
              </a:rPr>
              <a:t>prihvatljiva </a:t>
            </a:r>
            <a:r>
              <a:rPr lang="hr-HR" sz="1000" i="1" dirty="0">
                <a:solidFill>
                  <a:schemeClr val="bg2">
                    <a:lumMod val="10000"/>
                  </a:schemeClr>
                </a:solidFill>
              </a:rPr>
              <a:t>samo u slučaju ulaganja u podizanje novog </a:t>
            </a:r>
            <a:r>
              <a:rPr lang="hr-HR" sz="1000" i="1" dirty="0" smtClean="0">
                <a:solidFill>
                  <a:schemeClr val="bg2">
                    <a:lumMod val="10000"/>
                  </a:schemeClr>
                </a:solidFill>
              </a:rPr>
              <a:t>vinograda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000" i="1" dirty="0">
                <a:solidFill>
                  <a:schemeClr val="bg2">
                    <a:lumMod val="10000"/>
                  </a:schemeClr>
                </a:solidFill>
              </a:rPr>
              <a:t>t</a:t>
            </a:r>
            <a:r>
              <a:rPr lang="hr-HR" sz="1000" i="1" dirty="0" smtClean="0">
                <a:solidFill>
                  <a:schemeClr val="bg2">
                    <a:lumMod val="10000"/>
                  </a:schemeClr>
                </a:solidFill>
              </a:rPr>
              <a:t>roškovi kupnje iznose </a:t>
            </a:r>
            <a:r>
              <a:rPr lang="hr-HR" sz="1000" i="1" dirty="0">
                <a:solidFill>
                  <a:schemeClr val="bg2">
                    <a:lumMod val="10000"/>
                  </a:schemeClr>
                </a:solidFill>
              </a:rPr>
              <a:t>do najviše </a:t>
            </a:r>
            <a:r>
              <a:rPr lang="hr-HR" sz="1000" i="1" dirty="0" smtClean="0">
                <a:solidFill>
                  <a:schemeClr val="bg2">
                    <a:lumMod val="10000"/>
                  </a:schemeClr>
                </a:solidFill>
              </a:rPr>
              <a:t>50</a:t>
            </a:r>
            <a:r>
              <a:rPr lang="hr-HR" sz="1000" i="1" dirty="0">
                <a:solidFill>
                  <a:schemeClr val="bg2">
                    <a:lumMod val="10000"/>
                  </a:schemeClr>
                </a:solidFill>
              </a:rPr>
              <a:t>% ukupno prihvatljivih </a:t>
            </a:r>
            <a:r>
              <a:rPr lang="hr-HR" sz="1000" i="1" dirty="0" smtClean="0">
                <a:solidFill>
                  <a:schemeClr val="bg2">
                    <a:lumMod val="10000"/>
                  </a:schemeClr>
                </a:solidFill>
              </a:rPr>
              <a:t>troškova </a:t>
            </a:r>
            <a:r>
              <a:rPr lang="hr-HR" sz="1000" i="1" dirty="0">
                <a:solidFill>
                  <a:schemeClr val="bg2">
                    <a:lumMod val="10000"/>
                  </a:schemeClr>
                </a:solidFill>
              </a:rPr>
              <a:t>ulaganja </a:t>
            </a:r>
            <a:endParaRPr lang="hr-HR" sz="1000" i="1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200" dirty="0" smtClean="0">
                <a:solidFill>
                  <a:schemeClr val="bg2">
                    <a:lumMod val="10000"/>
                  </a:schemeClr>
                </a:solidFill>
              </a:rPr>
              <a:t>KUPNJA </a:t>
            </a:r>
            <a:r>
              <a:rPr lang="hr-HR" sz="1200" dirty="0">
                <a:solidFill>
                  <a:schemeClr val="bg2">
                    <a:lumMod val="10000"/>
                  </a:schemeClr>
                </a:solidFill>
              </a:rPr>
              <a:t>ZEMLJIŠTA RADI REALIZACIJE PROJEKTA, DO 10% VRIJEDNOSTI UKUPNO PRIHVATLJIVIH TROŠKOVA PROJEKTA </a:t>
            </a:r>
            <a:endParaRPr lang="hr-HR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200" dirty="0" smtClean="0">
                <a:solidFill>
                  <a:schemeClr val="bg2">
                    <a:lumMod val="10000"/>
                  </a:schemeClr>
                </a:solidFill>
              </a:rPr>
              <a:t>OPĆI TROŠKOVI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000" i="1" dirty="0" smtClean="0">
                <a:solidFill>
                  <a:schemeClr val="bg2">
                    <a:lumMod val="10000"/>
                  </a:schemeClr>
                </a:solidFill>
              </a:rPr>
              <a:t>trošak analize tla prije sadnje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1000" i="1" dirty="0" smtClean="0">
                <a:solidFill>
                  <a:schemeClr val="bg2">
                    <a:lumMod val="10000"/>
                  </a:schemeClr>
                </a:solidFill>
              </a:rPr>
              <a:t>trošak izrade projektno-tehničke dokumentacije</a:t>
            </a:r>
            <a:endParaRPr lang="hr-HR" sz="10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80872"/>
          </a:xfrm>
        </p:spPr>
        <p:txBody>
          <a:bodyPr>
            <a:noAutofit/>
          </a:bodyPr>
          <a:lstStyle/>
          <a:p>
            <a:r>
              <a:rPr lang="hr-HR" sz="3600" dirty="0" smtClean="0"/>
              <a:t>Prihvatljivi troškovi</a:t>
            </a:r>
            <a:endParaRPr lang="hr-HR" sz="3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747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Ulaganje se provodi u skladu s analizom tla provedenom za predmetno ulaganje i s pravilima struke što korisnik dokazuje </a:t>
            </a:r>
            <a:r>
              <a:rPr lang="hr-HR" dirty="0" smtClean="0"/>
              <a:t>Tehnološkim projektom potvrđenim od strane djelatnika Ministarstva poljoprivrede i HAPIH-a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/>
              <a:t>R</a:t>
            </a:r>
            <a:r>
              <a:rPr lang="hr-HR" dirty="0" smtClean="0"/>
              <a:t>ezultat </a:t>
            </a:r>
            <a:r>
              <a:rPr lang="hr-HR" dirty="0"/>
              <a:t>ulaganja podignut novi vinograd i/ili restrukturiran postojeći vinograd stolnih </a:t>
            </a:r>
            <a:r>
              <a:rPr lang="hr-HR" dirty="0" err="1"/>
              <a:t>kultivara</a:t>
            </a:r>
            <a:r>
              <a:rPr lang="hr-HR" dirty="0"/>
              <a:t>, minimalne površine 0,5 </a:t>
            </a:r>
            <a:r>
              <a:rPr lang="hr-HR" dirty="0" smtClean="0"/>
              <a:t>hektara</a:t>
            </a:r>
          </a:p>
          <a:p>
            <a:endParaRPr lang="hr-HR" dirty="0" smtClean="0"/>
          </a:p>
          <a:p>
            <a:r>
              <a:rPr lang="hr-HR" dirty="0"/>
              <a:t>Troškovi </a:t>
            </a:r>
            <a:r>
              <a:rPr lang="hr-HR" dirty="0" smtClean="0"/>
              <a:t>kupnje </a:t>
            </a:r>
            <a:r>
              <a:rPr lang="hr-HR" dirty="0"/>
              <a:t>poljoprivredne </a:t>
            </a:r>
            <a:r>
              <a:rPr lang="hr-HR" dirty="0" smtClean="0"/>
              <a:t>mehanizacije</a:t>
            </a:r>
            <a:r>
              <a:rPr lang="hr-HR" dirty="0"/>
              <a:t>, opreme i gospodarskih vozila </a:t>
            </a:r>
            <a:r>
              <a:rPr lang="hr-HR" dirty="0" smtClean="0"/>
              <a:t>za </a:t>
            </a:r>
            <a:r>
              <a:rPr lang="hr-HR" dirty="0"/>
              <a:t>vlastitu primarnu poljoprivrednu </a:t>
            </a:r>
            <a:r>
              <a:rPr lang="hr-HR" dirty="0" smtClean="0"/>
              <a:t>proizvodnju </a:t>
            </a:r>
            <a:r>
              <a:rPr lang="hr-HR" dirty="0"/>
              <a:t>u sektoru </a:t>
            </a:r>
            <a:r>
              <a:rPr lang="hr-HR" dirty="0" smtClean="0"/>
              <a:t>vinogradarstva iznose do </a:t>
            </a:r>
            <a:r>
              <a:rPr lang="hr-HR" dirty="0"/>
              <a:t>najviše </a:t>
            </a:r>
            <a:r>
              <a:rPr lang="hr-HR" dirty="0" smtClean="0"/>
              <a:t>50</a:t>
            </a:r>
            <a:r>
              <a:rPr lang="hr-HR" dirty="0"/>
              <a:t>% ukupno prihvatljivih </a:t>
            </a:r>
            <a:r>
              <a:rPr lang="hr-HR" dirty="0" smtClean="0"/>
              <a:t>troškova </a:t>
            </a:r>
            <a:r>
              <a:rPr lang="hr-HR" dirty="0"/>
              <a:t>ulaganja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Uvjet </a:t>
            </a:r>
            <a:r>
              <a:rPr lang="hr-HR" dirty="0" smtClean="0"/>
              <a:t>prihvatljivosti projekta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5337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228600" y="2133600"/>
            <a:ext cx="8051806" cy="4297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porez </a:t>
            </a:r>
            <a:r>
              <a:rPr lang="hr-HR" sz="1200" dirty="0"/>
              <a:t>na dodanu vrijednost (u daljnjem tekstu: PDV) u slučaju da je korisnik porezni </a:t>
            </a:r>
            <a:r>
              <a:rPr lang="hr-HR" sz="1200" dirty="0" smtClean="0"/>
              <a:t>obveznik </a:t>
            </a:r>
            <a:r>
              <a:rPr lang="hr-HR" sz="1200" dirty="0"/>
              <a:t>upisan u registar obveznika PDV-a te ima pravo na odbitak pretporeza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drugi </a:t>
            </a:r>
            <a:r>
              <a:rPr lang="hr-HR" sz="1200" dirty="0"/>
              <a:t>porezi te propisane naknade i doprinosi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kamate</a:t>
            </a:r>
            <a:endParaRPr lang="hr-HR" sz="12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rabljena </a:t>
            </a:r>
            <a:r>
              <a:rPr lang="hr-HR" sz="1200" dirty="0"/>
              <a:t>mehanizacija i oprema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svi </a:t>
            </a:r>
            <a:r>
              <a:rPr lang="hr-HR" sz="1200" dirty="0"/>
              <a:t>troškovi održavanja/zamjene i amortizacije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troškovi </a:t>
            </a:r>
            <a:r>
              <a:rPr lang="hr-HR" sz="1200" dirty="0"/>
              <a:t>vezani uz ugovor o </a:t>
            </a:r>
            <a:r>
              <a:rPr lang="hr-HR" sz="1200" dirty="0" err="1"/>
              <a:t>leasingu</a:t>
            </a:r>
            <a:r>
              <a:rPr lang="hr-HR" sz="1200" dirty="0"/>
              <a:t>, kao što su marža davatelja </a:t>
            </a:r>
            <a:r>
              <a:rPr lang="hr-HR" sz="1200" dirty="0" err="1"/>
              <a:t>leasinga</a:t>
            </a:r>
            <a:r>
              <a:rPr lang="hr-HR" sz="1200" dirty="0"/>
              <a:t>, troškovi kredita i </a:t>
            </a:r>
            <a:r>
              <a:rPr lang="hr-HR" sz="1200" dirty="0" smtClean="0"/>
              <a:t>refinanciranja </a:t>
            </a:r>
            <a:r>
              <a:rPr lang="hr-HR" sz="1200" dirty="0"/>
              <a:t>kamata, režijski troškovi i troškovi osiguranja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kupnja </a:t>
            </a:r>
            <a:r>
              <a:rPr lang="hr-HR" sz="1200" dirty="0"/>
              <a:t>prava na poljoprivrednu proizvodnju, prava na plaćanje, kupnja i sadnja </a:t>
            </a:r>
            <a:r>
              <a:rPr lang="hr-HR" sz="1200" dirty="0" smtClean="0"/>
              <a:t>jednogodišnjeg </a:t>
            </a:r>
            <a:r>
              <a:rPr lang="hr-HR" sz="1200" dirty="0"/>
              <a:t>bilja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nepredviđeni </a:t>
            </a:r>
            <a:r>
              <a:rPr lang="hr-HR" sz="1200" dirty="0"/>
              <a:t>radovi u gradnji i ostali nepredviđeni troškovi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plaće </a:t>
            </a:r>
            <a:r>
              <a:rPr lang="hr-HR" sz="1200" dirty="0"/>
              <a:t>i druge naknade djelatnika korisnika koji su zaposleni temeljem ugovora o radu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troškovi </a:t>
            </a:r>
            <a:r>
              <a:rPr lang="hr-HR" sz="1200" dirty="0"/>
              <a:t>vlastitog </a:t>
            </a:r>
            <a:r>
              <a:rPr lang="hr-HR" sz="1200" dirty="0" smtClean="0"/>
              <a:t>rada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operativni </a:t>
            </a:r>
            <a:r>
              <a:rPr lang="hr-HR" sz="1200" dirty="0"/>
              <a:t>troškovi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troškovi </a:t>
            </a:r>
            <a:r>
              <a:rPr lang="hr-HR" sz="1200" dirty="0"/>
              <a:t>nastali prije podnošenja zahtjeva za potporu, osim općih troškova i troškova </a:t>
            </a:r>
            <a:r>
              <a:rPr lang="hr-HR" sz="1200" dirty="0" smtClean="0"/>
              <a:t>kupnje zemljišta</a:t>
            </a:r>
            <a:r>
              <a:rPr lang="hr-HR" sz="1200" dirty="0"/>
              <a:t>, ali ne prije 1. siječnja 2014. godine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novčane </a:t>
            </a:r>
            <a:r>
              <a:rPr lang="hr-HR" sz="1200" dirty="0"/>
              <a:t>kazne, financijske kazne i troškovi parničnog postupka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plaćanje </a:t>
            </a:r>
            <a:r>
              <a:rPr lang="hr-HR" sz="1200" dirty="0"/>
              <a:t>gotovim </a:t>
            </a:r>
            <a:r>
              <a:rPr lang="hr-HR" sz="1200" dirty="0" smtClean="0"/>
              <a:t>novcem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restrukturiranje </a:t>
            </a:r>
            <a:r>
              <a:rPr lang="hr-HR" sz="1200" dirty="0"/>
              <a:t>vinograda vinskih </a:t>
            </a:r>
            <a:r>
              <a:rPr lang="hr-HR" sz="1200" dirty="0" err="1"/>
              <a:t>kultivara</a:t>
            </a:r>
            <a:r>
              <a:rPr lang="hr-HR" sz="1200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1200" dirty="0" smtClean="0"/>
              <a:t>odvodnja </a:t>
            </a:r>
            <a:r>
              <a:rPr lang="hr-HR" sz="1200" dirty="0"/>
              <a:t>(drenaža)</a:t>
            </a:r>
            <a:endParaRPr lang="hr-HR" sz="1200" dirty="0" smtClean="0"/>
          </a:p>
          <a:p>
            <a:pPr>
              <a:buFont typeface="Wingdings" panose="05000000000000000000" pitchFamily="2" charset="2"/>
              <a:buChar char="q"/>
            </a:pPr>
            <a:endParaRPr lang="hr-HR" sz="1200" dirty="0" smtClean="0"/>
          </a:p>
          <a:p>
            <a:pPr>
              <a:buFont typeface="Wingdings" panose="05000000000000000000" pitchFamily="2" charset="2"/>
              <a:buChar char="q"/>
            </a:pPr>
            <a:endParaRPr lang="hr-HR" sz="1200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Neprihvatljivi troškovi</a:t>
            </a:r>
            <a:endParaRPr lang="hr-HR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668" y="5943600"/>
            <a:ext cx="2498725" cy="591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08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2">
      <a:dk1>
        <a:srgbClr val="C4E672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Waveform">
  <a:themeElements>
    <a:clrScheme name="Custom 2">
      <a:dk1>
        <a:srgbClr val="C4E672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Waveform">
  <a:themeElements>
    <a:clrScheme name="Custom 2">
      <a:dk1>
        <a:srgbClr val="C4E672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Waveform">
  <a:themeElements>
    <a:clrScheme name="Custom 2">
      <a:dk1>
        <a:srgbClr val="C4E672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Waveform">
  <a:themeElements>
    <a:clrScheme name="Custom 2">
      <a:dk1>
        <a:srgbClr val="C4E672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2102</TotalTime>
  <Words>1944</Words>
  <Application>Microsoft Office PowerPoint</Application>
  <PresentationFormat>Prikaz na zaslonu (4:3)</PresentationFormat>
  <Paragraphs>176</Paragraphs>
  <Slides>20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5</vt:i4>
      </vt:variant>
      <vt:variant>
        <vt:lpstr>Naslovi slajdova</vt:lpstr>
      </vt:variant>
      <vt:variant>
        <vt:i4>20</vt:i4>
      </vt:variant>
    </vt:vector>
  </HeadingPairs>
  <TitlesOfParts>
    <vt:vector size="29" baseType="lpstr">
      <vt:lpstr>Arial</vt:lpstr>
      <vt:lpstr>Calibri</vt:lpstr>
      <vt:lpstr>Symbol</vt:lpstr>
      <vt:lpstr>Wingdings</vt:lpstr>
      <vt:lpstr>Waveform</vt:lpstr>
      <vt:lpstr>1_Waveform</vt:lpstr>
      <vt:lpstr>2_Waveform</vt:lpstr>
      <vt:lpstr>3_Waveform</vt:lpstr>
      <vt:lpstr>4_Waveform</vt:lpstr>
      <vt:lpstr>OKRUGLI STOL  PROGRAM RURALNOG RAZVOJA RH 2014.–2020.   </vt:lpstr>
      <vt:lpstr>SADRŽAJ</vt:lpstr>
      <vt:lpstr>Natječaj za provedbu podmjere 4.1.  „Potpora za ulaganja u poljoprivredna gospodarstva”   Tip operacije 4.1.1 „Restrukturiranje, modernizacija i povećanje konkurentnosti poljoprivrednih gospodarstava“ - podizanje novih vinograda i/ili restrukturiranje vinograda stolnih kultivara</vt:lpstr>
      <vt:lpstr>Tip operacije 4.1.1 „Restrukturiranje, modernizacija i povećanje konkurentnosti poljoprivrednih gospodarstava“ - podizanje novih vinograda i/ili restrukturiranje vinograda stolnih kultivara</vt:lpstr>
      <vt:lpstr>Iznos potpore</vt:lpstr>
      <vt:lpstr>Prihvatljivi korisnici</vt:lpstr>
      <vt:lpstr>Prihvatljivi troškovi</vt:lpstr>
      <vt:lpstr>Uvjet prihvatljivosti projekta</vt:lpstr>
      <vt:lpstr>Neprihvatljivi troškovi</vt:lpstr>
      <vt:lpstr>Dokumentacija</vt:lpstr>
      <vt:lpstr>Natječaj za provedbu podmjere 4.1.  „Potpora za ulaganja u poljoprivredna gospodarstva   Tip operacije 4.1.1 „Restrukturiranje, modernizacija i povećanje konkurentnosti poljoprivrednih gospodarstava“ - podizanje novih i/ili restrukturiranje postojećih višegodišnjih nasada</vt:lpstr>
      <vt:lpstr>Operacija 4.1.1 „Restrukturiranje, modernizacija i povećanje konkurentnosti poljoprivrednih gospodarstava“ - podizanje novih i/ili restrukturiranje postojećih višegodišnjih nasada</vt:lpstr>
      <vt:lpstr>Iznos potpore</vt:lpstr>
      <vt:lpstr>Prihvatljivi korisnici</vt:lpstr>
      <vt:lpstr>Prihvatljivi troškovi</vt:lpstr>
      <vt:lpstr>Uvjet prihvatljivosti projekta</vt:lpstr>
      <vt:lpstr>PowerPoint prezentacija</vt:lpstr>
      <vt:lpstr>Neprihvatljivi troškovi</vt:lpstr>
      <vt:lpstr>Dokumentacija</vt:lpstr>
      <vt:lpstr>   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OKRUGLI STOL PROGRAM RURALNOG RAZVOJA RH 2014.–2020.</dc:title>
  <dc:creator>Korisnik</dc:creator>
  <cp:lastModifiedBy>Plink5</cp:lastModifiedBy>
  <cp:revision>159</cp:revision>
  <cp:lastPrinted>2020-01-03T08:02:53Z</cp:lastPrinted>
  <dcterms:created xsi:type="dcterms:W3CDTF">2018-06-18T07:56:52Z</dcterms:created>
  <dcterms:modified xsi:type="dcterms:W3CDTF">2021-06-18T07:25:22Z</dcterms:modified>
</cp:coreProperties>
</file>