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59" r:id="rId4"/>
    <p:sldId id="269" r:id="rId5"/>
    <p:sldId id="260" r:id="rId6"/>
    <p:sldId id="270" r:id="rId7"/>
    <p:sldId id="262" r:id="rId8"/>
    <p:sldId id="272" r:id="rId9"/>
    <p:sldId id="274" r:id="rId10"/>
    <p:sldId id="273" r:id="rId11"/>
    <p:sldId id="264" r:id="rId12"/>
    <p:sldId id="265" r:id="rId13"/>
    <p:sldId id="261" r:id="rId14"/>
    <p:sldId id="266" r:id="rId15"/>
    <p:sldId id="275" r:id="rId16"/>
    <p:sldId id="267" r:id="rId17"/>
    <p:sldId id="276" r:id="rId18"/>
    <p:sldId id="258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7" r:id="rId28"/>
    <p:sldId id="286" r:id="rId29"/>
  </p:sldIdLst>
  <p:sldSz cx="9144000" cy="6858000" type="screen4x3"/>
  <p:notesSz cx="6735763" cy="98663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adana sekcija" id="{6EAFA11E-AD0B-44D9-A27C-E386696E80A7}">
          <p14:sldIdLst>
            <p14:sldId id="256"/>
            <p14:sldId id="257"/>
            <p14:sldId id="259"/>
            <p14:sldId id="269"/>
            <p14:sldId id="260"/>
            <p14:sldId id="270"/>
            <p14:sldId id="262"/>
            <p14:sldId id="272"/>
            <p14:sldId id="274"/>
            <p14:sldId id="273"/>
            <p14:sldId id="264"/>
            <p14:sldId id="265"/>
            <p14:sldId id="261"/>
            <p14:sldId id="266"/>
            <p14:sldId id="275"/>
            <p14:sldId id="267"/>
            <p14:sldId id="276"/>
            <p14:sldId id="258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7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CA99B-D6FA-4FE7-8705-C9479EFC8A73}" type="datetimeFigureOut">
              <a:rPr lang="hr-HR" smtClean="0"/>
              <a:t>22.04.2022.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1A827-585F-479B-B581-4217FCCCE6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1498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13003-EEA1-4C9F-B58E-74B1FBD92920}" type="datetimeFigureOut">
              <a:rPr lang="hr-HR" smtClean="0"/>
              <a:t>22.04.2022.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3A73B-59AD-4A14-8E65-7812467F031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2171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3A73B-59AD-4A14-8E65-7812467F0311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2937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3A73B-59AD-4A14-8E65-7812467F0311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4846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3A73B-59AD-4A14-8E65-7812467F0311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2189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3A73B-59AD-4A14-8E65-7812467F0311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43710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3A73B-59AD-4A14-8E65-7812467F0311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863494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3A73B-59AD-4A14-8E65-7812467F0311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30498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3A73B-59AD-4A14-8E65-7812467F0311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30498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3A73B-59AD-4A14-8E65-7812467F0311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31971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3A73B-59AD-4A14-8E65-7812467F0311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31971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3A73B-59AD-4A14-8E65-7812467F0311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0592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3A73B-59AD-4A14-8E65-7812467F0311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9466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3A73B-59AD-4A14-8E65-7812467F0311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0113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3A73B-59AD-4A14-8E65-7812467F0311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0113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3A73B-59AD-4A14-8E65-7812467F0311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9124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3A73B-59AD-4A14-8E65-7812467F0311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9124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3A73B-59AD-4A14-8E65-7812467F0311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5887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3A73B-59AD-4A14-8E65-7812467F0311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5887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23A73B-59AD-4A14-8E65-7812467F0311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4846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F7E92-EC6F-40ED-B5AC-1B0B9DEC94C9}" type="datetimeFigureOut">
              <a:rPr lang="hr-HR" smtClean="0"/>
              <a:t>22.04.2022.</a:t>
            </a:fld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8595CC-1E50-46A0-9B69-E1E19D310741}" type="slidenum">
              <a:rPr lang="hr-HR" smtClean="0"/>
              <a:t>‹#›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F7E92-EC6F-40ED-B5AC-1B0B9DEC94C9}" type="datetimeFigureOut">
              <a:rPr lang="hr-HR" smtClean="0"/>
              <a:t>22.04.2022.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95CC-1E50-46A0-9B69-E1E19D31074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F7E92-EC6F-40ED-B5AC-1B0B9DEC94C9}" type="datetimeFigureOut">
              <a:rPr lang="hr-HR" smtClean="0"/>
              <a:t>22.04.2022.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95CC-1E50-46A0-9B69-E1E19D31074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F7E92-EC6F-40ED-B5AC-1B0B9DEC94C9}" type="datetimeFigureOut">
              <a:rPr lang="hr-HR" smtClean="0"/>
              <a:t>22.04.2022.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95CC-1E50-46A0-9B69-E1E19D31074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F7E92-EC6F-40ED-B5AC-1B0B9DEC94C9}" type="datetimeFigureOut">
              <a:rPr lang="hr-HR" smtClean="0"/>
              <a:t>22.04.2022.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95CC-1E50-46A0-9B69-E1E19D310741}" type="slidenum">
              <a:rPr lang="hr-HR" smtClean="0"/>
              <a:t>‹#›</a:t>
            </a:fld>
            <a:endParaRPr lang="hr-H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F7E92-EC6F-40ED-B5AC-1B0B9DEC94C9}" type="datetimeFigureOut">
              <a:rPr lang="hr-HR" smtClean="0"/>
              <a:t>22.04.2022.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95CC-1E50-46A0-9B69-E1E19D310741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F7E92-EC6F-40ED-B5AC-1B0B9DEC94C9}" type="datetimeFigureOut">
              <a:rPr lang="hr-HR" smtClean="0"/>
              <a:t>22.04.2022.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95CC-1E50-46A0-9B69-E1E19D310741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F7E92-EC6F-40ED-B5AC-1B0B9DEC94C9}" type="datetimeFigureOut">
              <a:rPr lang="hr-HR" smtClean="0"/>
              <a:t>22.04.2022.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95CC-1E50-46A0-9B69-E1E19D31074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F7E92-EC6F-40ED-B5AC-1B0B9DEC94C9}" type="datetimeFigureOut">
              <a:rPr lang="hr-HR" smtClean="0"/>
              <a:t>22.04.2022.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95CC-1E50-46A0-9B69-E1E19D31074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F7E92-EC6F-40ED-B5AC-1B0B9DEC94C9}" type="datetimeFigureOut">
              <a:rPr lang="hr-HR" smtClean="0"/>
              <a:t>22.04.2022.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95CC-1E50-46A0-9B69-E1E19D31074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F7E92-EC6F-40ED-B5AC-1B0B9DEC94C9}" type="datetimeFigureOut">
              <a:rPr lang="hr-HR" smtClean="0"/>
              <a:t>22.04.2022.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95CC-1E50-46A0-9B69-E1E19D31074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6DF7E92-EC6F-40ED-B5AC-1B0B9DEC94C9}" type="datetimeFigureOut">
              <a:rPr lang="hr-HR" smtClean="0"/>
              <a:t>22.04.2022.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38595CC-1E50-46A0-9B69-E1E19D310741}" type="slidenum">
              <a:rPr lang="hr-HR" smtClean="0"/>
              <a:t>‹#›</a:t>
            </a:fld>
            <a:endParaRPr lang="hr-H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link.hr" TargetMode="External"/><Relationship Id="rId2" Type="http://schemas.openxmlformats.org/officeDocument/2006/relationships/hyperlink" Target="https://pcpl.h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7774632" cy="4320480"/>
          </a:xfrm>
        </p:spPr>
        <p:txBody>
          <a:bodyPr/>
          <a:lstStyle/>
          <a:p>
            <a:r>
              <a:rPr lang="hr-HR" sz="6800" dirty="0"/>
              <a:t>Okrugli stol- Otvoreni natječaji za male i srednje poduzetnike (MSP)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7380312" y="6021288"/>
            <a:ext cx="1512168" cy="432048"/>
          </a:xfrm>
        </p:spPr>
        <p:txBody>
          <a:bodyPr>
            <a:normAutofit fontScale="77500" lnSpcReduction="20000"/>
          </a:bodyPr>
          <a:lstStyle/>
          <a:p>
            <a:r>
              <a:rPr lang="hr-HR" dirty="0"/>
              <a:t>22.04.2022.</a:t>
            </a:r>
          </a:p>
        </p:txBody>
      </p:sp>
      <p:pic>
        <p:nvPicPr>
          <p:cNvPr id="4" name="Slika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733256"/>
            <a:ext cx="151828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24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Program EUREKA (2)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vi-VN" dirty="0">
              <a:solidFill>
                <a:schemeClr val="tx1"/>
              </a:solidFill>
            </a:endParaRPr>
          </a:p>
          <a:p>
            <a:pPr algn="just"/>
            <a:r>
              <a:rPr lang="vi-VN" sz="19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Prij</a:t>
            </a:r>
            <a:r>
              <a:rPr lang="hr-HR" sz="19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avitelji</a:t>
            </a:r>
            <a:r>
              <a:rPr lang="vi-VN" sz="19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vi-VN" sz="19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hr-HR" sz="1900" dirty="0">
                <a:solidFill>
                  <a:schemeClr val="tx1"/>
                </a:solidFill>
              </a:rPr>
              <a:t>	- </a:t>
            </a:r>
            <a:r>
              <a:rPr lang="vi-VN" sz="1900" dirty="0">
                <a:solidFill>
                  <a:schemeClr val="tx1"/>
                </a:solidFill>
              </a:rPr>
              <a:t>mala, srednja i velika trgovačka društva za razvoj novih </a:t>
            </a:r>
            <a:r>
              <a:rPr lang="hr-HR" sz="1900" dirty="0">
                <a:solidFill>
                  <a:schemeClr val="tx1"/>
                </a:solidFill>
              </a:rPr>
              <a:t>	       	   </a:t>
            </a:r>
            <a:r>
              <a:rPr lang="vi-VN" sz="1900" dirty="0">
                <a:solidFill>
                  <a:schemeClr val="tx1"/>
                </a:solidFill>
              </a:rPr>
              <a:t>proizvoda, usluga ili procesa</a:t>
            </a:r>
          </a:p>
          <a:p>
            <a:pPr marL="0" indent="0" algn="just">
              <a:buNone/>
            </a:pPr>
            <a:r>
              <a:rPr lang="hr-HR" sz="1900" dirty="0">
                <a:solidFill>
                  <a:schemeClr val="tx1"/>
                </a:solidFill>
              </a:rPr>
              <a:t>	- </a:t>
            </a:r>
            <a:r>
              <a:rPr lang="vi-VN" sz="1900" dirty="0">
                <a:solidFill>
                  <a:schemeClr val="tx1"/>
                </a:solidFill>
              </a:rPr>
              <a:t>znanstveno-istraživačke institucije (javne visokoškolske ustanove </a:t>
            </a:r>
            <a:r>
              <a:rPr lang="hr-HR" sz="1900" dirty="0">
                <a:solidFill>
                  <a:schemeClr val="tx1"/>
                </a:solidFill>
              </a:rPr>
              <a:t>	   </a:t>
            </a:r>
            <a:r>
              <a:rPr lang="vi-VN" sz="1900" dirty="0">
                <a:solidFill>
                  <a:schemeClr val="tx1"/>
                </a:solidFill>
              </a:rPr>
              <a:t>i javni  istraživački instituti) mogu se uključiti u projekt kao </a:t>
            </a:r>
            <a:r>
              <a:rPr lang="hr-HR" sz="1900" dirty="0">
                <a:solidFill>
                  <a:schemeClr val="tx1"/>
                </a:solidFill>
              </a:rPr>
              <a:t>	   </a:t>
            </a:r>
            <a:r>
              <a:rPr lang="vi-VN" sz="1900" dirty="0">
                <a:solidFill>
                  <a:schemeClr val="tx1"/>
                </a:solidFill>
              </a:rPr>
              <a:t>vanjski suradnici, ali ne mogu samostalno sudjelovati u projektu.</a:t>
            </a:r>
            <a:endParaRPr lang="hr-HR" sz="19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vi-VN" sz="1900" dirty="0">
              <a:solidFill>
                <a:schemeClr val="tx1"/>
              </a:solidFill>
            </a:endParaRPr>
          </a:p>
          <a:p>
            <a:pPr algn="just"/>
            <a:r>
              <a:rPr lang="vi-VN" sz="1900" u="sng" dirty="0">
                <a:solidFill>
                  <a:schemeClr val="tx1"/>
                </a:solidFill>
              </a:rPr>
              <a:t>NAPOMENA:</a:t>
            </a:r>
            <a:r>
              <a:rPr lang="vi-VN" sz="1900" dirty="0">
                <a:solidFill>
                  <a:schemeClr val="tx1"/>
                </a:solidFill>
              </a:rPr>
              <a:t> obrti i fizičke osobe nisu opravdani prijavitelji!</a:t>
            </a:r>
            <a:endParaRPr lang="hr-HR" sz="1900" dirty="0">
              <a:solidFill>
                <a:schemeClr val="tx1"/>
              </a:solidFill>
            </a:endParaRPr>
          </a:p>
          <a:p>
            <a:pPr algn="just"/>
            <a:r>
              <a:rPr lang="vi-VN" sz="1900" dirty="0">
                <a:solidFill>
                  <a:schemeClr val="tx1"/>
                </a:solidFill>
              </a:rPr>
              <a:t>Poziv je otvoren za podnošenje projektnih prijava s partnerima iz svih EUREKA zemalja. </a:t>
            </a:r>
            <a:endParaRPr lang="hr-HR" sz="1900" dirty="0">
              <a:solidFill>
                <a:schemeClr val="tx1"/>
              </a:solidFill>
            </a:endParaRPr>
          </a:p>
          <a:p>
            <a:pPr algn="just"/>
            <a:r>
              <a:rPr lang="vi-VN" sz="1900" b="1" dirty="0">
                <a:solidFill>
                  <a:schemeClr val="tx1"/>
                </a:solidFill>
              </a:rPr>
              <a:t>Rok podnošenja prijava </a:t>
            </a:r>
            <a:r>
              <a:rPr lang="vi-VN" sz="1900" dirty="0">
                <a:solidFill>
                  <a:schemeClr val="tx1"/>
                </a:solidFill>
              </a:rPr>
              <a:t>je 30.06.2022.</a:t>
            </a:r>
            <a:endParaRPr lang="hr-HR" sz="1900" dirty="0">
              <a:solidFill>
                <a:schemeClr val="tx1"/>
              </a:solidFill>
            </a:endParaRPr>
          </a:p>
        </p:txBody>
      </p:sp>
      <p:pic>
        <p:nvPicPr>
          <p:cNvPr id="5" name="Slika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98832"/>
            <a:ext cx="151828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660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Vaučeri za obrazovanje (1)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vi-VN" sz="1200" dirty="0">
                <a:solidFill>
                  <a:schemeClr val="tx1"/>
                </a:solidFill>
              </a:rPr>
              <a:t>Vaučer predstavlja financijski instrument dodjele javnih sredstava za obrazovanje odraslih</a:t>
            </a:r>
            <a:r>
              <a:rPr lang="hr-HR" sz="1200" dirty="0">
                <a:solidFill>
                  <a:schemeClr val="tx1"/>
                </a:solidFill>
              </a:rPr>
              <a:t> </a:t>
            </a:r>
          </a:p>
          <a:p>
            <a:pPr lvl="1"/>
            <a:endParaRPr lang="vi-VN" sz="1200" dirty="0">
              <a:solidFill>
                <a:schemeClr val="tx1"/>
              </a:solidFill>
            </a:endParaRPr>
          </a:p>
          <a:p>
            <a:pPr lvl="1"/>
            <a:r>
              <a:rPr lang="vi-VN" sz="1200" dirty="0">
                <a:solidFill>
                  <a:schemeClr val="tx1"/>
                </a:solidFill>
              </a:rPr>
              <a:t>Korisnik sam bira obrazovni program i pružatelja obrazovanja</a:t>
            </a:r>
          </a:p>
          <a:p>
            <a:pPr lvl="1"/>
            <a:endParaRPr lang="hr-HR" sz="1200" dirty="0">
              <a:solidFill>
                <a:schemeClr val="tx1"/>
              </a:solidFill>
            </a:endParaRPr>
          </a:p>
          <a:p>
            <a:pPr lvl="1"/>
            <a:r>
              <a:rPr lang="vi-VN" sz="1200" dirty="0">
                <a:solidFill>
                  <a:schemeClr val="tx1"/>
                </a:solidFill>
              </a:rPr>
              <a:t>Točan iznos vaučera određuje se ovisno o obrazovnom sektoru ili podsektoru kojem pripada program, ukupnom radnom opterećenju za stjecanje kvalifikacije te satnici programa pri čemu se u obzir uzima broj sati u vođenom procesu učenja i poučavanja, broj sati temeljenih na radu te broju sati temeljenih na samostalnim aktivnostima.</a:t>
            </a:r>
            <a:endParaRPr lang="hr-HR" sz="1200" dirty="0">
              <a:solidFill>
                <a:schemeClr val="tx1"/>
              </a:solidFill>
            </a:endParaRPr>
          </a:p>
          <a:p>
            <a:pPr lvl="1"/>
            <a:endParaRPr lang="vi-VN" sz="1200" dirty="0">
              <a:solidFill>
                <a:schemeClr val="tx1"/>
              </a:solidFill>
            </a:endParaRPr>
          </a:p>
          <a:p>
            <a:pPr lvl="1"/>
            <a:r>
              <a:rPr lang="vi-VN" sz="1200" dirty="0">
                <a:solidFill>
                  <a:schemeClr val="tx1"/>
                </a:solidFill>
              </a:rPr>
              <a:t>Program obrazovanja može trajati:</a:t>
            </a:r>
          </a:p>
          <a:p>
            <a:pPr marL="400050" lvl="1" indent="0">
              <a:buNone/>
            </a:pPr>
            <a:r>
              <a:rPr lang="hr-HR" sz="1200" dirty="0">
                <a:solidFill>
                  <a:schemeClr val="tx1"/>
                </a:solidFill>
              </a:rPr>
              <a:t>	- </a:t>
            </a:r>
            <a:r>
              <a:rPr lang="vi-VN" sz="1200" dirty="0">
                <a:solidFill>
                  <a:schemeClr val="tx1"/>
                </a:solidFill>
              </a:rPr>
              <a:t>za nezaposlenu osobu do šest mjeseci</a:t>
            </a:r>
          </a:p>
          <a:p>
            <a:pPr marL="400050" lvl="1" indent="0">
              <a:buNone/>
            </a:pPr>
            <a:r>
              <a:rPr lang="hr-HR" sz="1200" dirty="0">
                <a:solidFill>
                  <a:schemeClr val="tx1"/>
                </a:solidFill>
              </a:rPr>
              <a:t>	- </a:t>
            </a:r>
            <a:r>
              <a:rPr lang="vi-VN" sz="1200" dirty="0">
                <a:solidFill>
                  <a:schemeClr val="tx1"/>
                </a:solidFill>
              </a:rPr>
              <a:t>za zaposlenu osobu do 10 mjeseci (zbog mogućnosti usklađivanja provedbe </a:t>
            </a:r>
            <a:r>
              <a:rPr lang="hr-HR" sz="1200" dirty="0">
                <a:solidFill>
                  <a:schemeClr val="tx1"/>
                </a:solidFill>
              </a:rPr>
              <a:t>	  </a:t>
            </a:r>
            <a:r>
              <a:rPr lang="vi-VN" sz="1200" dirty="0">
                <a:solidFill>
                  <a:schemeClr val="tx1"/>
                </a:solidFill>
              </a:rPr>
              <a:t>programa s radnim obvezama polaznika)</a:t>
            </a:r>
            <a:endParaRPr lang="hr-HR" sz="12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973763"/>
            <a:ext cx="151765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749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Vaučeri za obrazovanje (2)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4849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vi-VN" sz="1600" dirty="0">
                <a:solidFill>
                  <a:schemeClr val="tx1"/>
                </a:solidFill>
              </a:rPr>
              <a:t>Vaučere će moći koristiti </a:t>
            </a:r>
            <a:r>
              <a:rPr lang="vi-VN" sz="1600" u="sng" dirty="0">
                <a:solidFill>
                  <a:schemeClr val="tx1"/>
                </a:solidFill>
              </a:rPr>
              <a:t>sve nezaposlene i zaposlene osobe s navršenih 15 godina života</a:t>
            </a:r>
            <a:r>
              <a:rPr lang="vi-VN" sz="1600" dirty="0">
                <a:solidFill>
                  <a:schemeClr val="tx1"/>
                </a:solidFill>
              </a:rPr>
              <a:t> kojima će se dodjelom vaučera osigurati stjecanje potrebnih vještina za razvoj karijere, zapošljavanje ili zadržavanje radnog mjesta.</a:t>
            </a:r>
          </a:p>
          <a:p>
            <a:pPr algn="just"/>
            <a:endParaRPr lang="vi-VN" sz="16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vi-VN" sz="1600" b="1" dirty="0">
                <a:solidFill>
                  <a:schemeClr val="tx1"/>
                </a:solidFill>
              </a:rPr>
              <a:t>Korisnik vaučera ne može biti: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vi-VN" sz="1200" dirty="0">
                <a:solidFill>
                  <a:schemeClr val="tx1"/>
                </a:solidFill>
              </a:rPr>
              <a:t>osoba koja se nalazi u sustavu redovitog odgoja i obrazovanja,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vi-VN" sz="1200" dirty="0">
                <a:solidFill>
                  <a:schemeClr val="tx1"/>
                </a:solidFill>
              </a:rPr>
              <a:t>osoba koja se nalazi u sustavu visokog obrazovanja i znanosti te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vi-VN" sz="1200" dirty="0">
                <a:solidFill>
                  <a:schemeClr val="tx1"/>
                </a:solidFill>
              </a:rPr>
              <a:t>osoba koja je korisnik mirovine prema općem propisu kojim se uređuje mirovinsko osiguranje.</a:t>
            </a:r>
            <a:endParaRPr lang="hr-HR" sz="12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973762"/>
            <a:ext cx="151765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4287837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24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368153"/>
          </a:xfrm>
        </p:spPr>
        <p:txBody>
          <a:bodyPr/>
          <a:lstStyle/>
          <a:p>
            <a:br>
              <a:rPr lang="hr-HR" sz="4400" dirty="0"/>
            </a:br>
            <a:r>
              <a:rPr lang="hr-HR" sz="4000" dirty="0"/>
              <a:t>Javni poziv za poticanje obnovljivih izvora energije</a:t>
            </a:r>
            <a:endParaRPr lang="hr-HR" sz="4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644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1200" b="1" dirty="0">
                <a:solidFill>
                  <a:schemeClr val="tx1"/>
                </a:solidFill>
              </a:rPr>
              <a:t>Prihvatljivi prijavitelji: </a:t>
            </a:r>
            <a:r>
              <a:rPr lang="vi-VN" sz="1200" dirty="0">
                <a:solidFill>
                  <a:schemeClr val="tx1"/>
                </a:solidFill>
              </a:rPr>
              <a:t>jedinice regionalne i lokalne samouprave, tijela državne uprave, ostale proračunsk</a:t>
            </a:r>
            <a:r>
              <a:rPr lang="hr-HR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vi-VN" sz="1200" dirty="0">
                <a:solidFill>
                  <a:schemeClr val="tx1"/>
                </a:solidFill>
              </a:rPr>
              <a:t> i</a:t>
            </a:r>
            <a:r>
              <a:rPr lang="hr-HR" sz="1200" dirty="0">
                <a:solidFill>
                  <a:schemeClr val="tx1"/>
                </a:solidFill>
              </a:rPr>
              <a:t> </a:t>
            </a:r>
            <a:r>
              <a:rPr lang="vi-VN" sz="1200" dirty="0">
                <a:solidFill>
                  <a:schemeClr val="tx1"/>
                </a:solidFill>
              </a:rPr>
              <a:t>izvanproračunsk</a:t>
            </a:r>
            <a:r>
              <a:rPr lang="hr-HR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vi-VN" sz="1200" dirty="0">
                <a:solidFill>
                  <a:schemeClr val="tx1"/>
                </a:solidFill>
              </a:rPr>
              <a:t> korisni</a:t>
            </a:r>
            <a:r>
              <a:rPr lang="hr-HR" sz="1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</a:t>
            </a:r>
            <a:r>
              <a:rPr lang="vi-VN" sz="1200" dirty="0">
                <a:solidFill>
                  <a:schemeClr val="tx1"/>
                </a:solidFill>
              </a:rPr>
              <a:t>, ustanove, zadruge, trgovačka društva, </a:t>
            </a:r>
            <a:r>
              <a:rPr lang="vi-VN" sz="1200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obrtni</a:t>
            </a:r>
            <a:r>
              <a:rPr lang="hr-HR" sz="1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</a:t>
            </a:r>
            <a:r>
              <a:rPr lang="vi-VN" sz="1200" dirty="0">
                <a:solidFill>
                  <a:schemeClr val="tx1"/>
                </a:solidFill>
              </a:rPr>
              <a:t>, obiteljska poljoprivredna</a:t>
            </a:r>
            <a:r>
              <a:rPr lang="hr-HR" sz="1200" dirty="0">
                <a:solidFill>
                  <a:schemeClr val="tx1"/>
                </a:solidFill>
              </a:rPr>
              <a:t> </a:t>
            </a:r>
            <a:r>
              <a:rPr lang="vi-VN" sz="1200" dirty="0">
                <a:solidFill>
                  <a:schemeClr val="tx1"/>
                </a:solidFill>
              </a:rPr>
              <a:t>gospodarstva, privatn</a:t>
            </a:r>
            <a:r>
              <a:rPr lang="hr-HR" sz="1200" dirty="0">
                <a:solidFill>
                  <a:schemeClr val="tx1"/>
                </a:solidFill>
              </a:rPr>
              <a:t>i</a:t>
            </a:r>
            <a:r>
              <a:rPr lang="vi-VN" sz="1200" dirty="0">
                <a:solidFill>
                  <a:schemeClr val="tx1"/>
                </a:solidFill>
              </a:rPr>
              <a:t> iznajmljiva</a:t>
            </a:r>
            <a:r>
              <a:rPr lang="vi-VN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</a:t>
            </a:r>
            <a:r>
              <a:rPr lang="hr-HR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vi-VN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vi-VN" sz="1200" dirty="0">
                <a:solidFill>
                  <a:schemeClr val="tx1"/>
                </a:solidFill>
              </a:rPr>
              <a:t>kao i</a:t>
            </a:r>
            <a:r>
              <a:rPr lang="hr-HR" sz="1200" dirty="0">
                <a:solidFill>
                  <a:schemeClr val="tx1"/>
                </a:solidFill>
              </a:rPr>
              <a:t> </a:t>
            </a:r>
            <a:r>
              <a:rPr lang="hr-HR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registriran</a:t>
            </a:r>
            <a:r>
              <a:rPr lang="hr-HR" sz="1200" dirty="0">
                <a:solidFill>
                  <a:schemeClr val="tx1"/>
                </a:solidFill>
              </a:rPr>
              <a:t>i</a:t>
            </a:r>
            <a:r>
              <a:rPr lang="vi-VN" sz="1200" dirty="0">
                <a:solidFill>
                  <a:schemeClr val="tx1"/>
                </a:solidFill>
              </a:rPr>
              <a:t> za samostalne djelatnosti te ostal</a:t>
            </a:r>
            <a:r>
              <a:rPr lang="hr-HR" sz="1200" dirty="0">
                <a:solidFill>
                  <a:schemeClr val="tx1"/>
                </a:solidFill>
              </a:rPr>
              <a:t>i</a:t>
            </a:r>
            <a:r>
              <a:rPr lang="vi-VN" sz="1200" dirty="0">
                <a:solidFill>
                  <a:schemeClr val="tx1"/>
                </a:solidFill>
              </a:rPr>
              <a:t> pravn</a:t>
            </a:r>
            <a:r>
              <a:rPr lang="hr-HR" sz="1200" dirty="0">
                <a:solidFill>
                  <a:schemeClr val="tx1"/>
                </a:solidFill>
              </a:rPr>
              <a:t>i</a:t>
            </a:r>
            <a:r>
              <a:rPr lang="vi-VN" sz="1200" dirty="0">
                <a:solidFill>
                  <a:schemeClr val="tx1"/>
                </a:solidFill>
              </a:rPr>
              <a:t> subjek</a:t>
            </a:r>
            <a:r>
              <a:rPr lang="vi-VN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  <a:r>
              <a:rPr lang="hr-HR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vi-VN" sz="1200" dirty="0">
                <a:solidFill>
                  <a:schemeClr val="tx1"/>
                </a:solidFill>
              </a:rPr>
              <a:t>, osim udruga.</a:t>
            </a:r>
            <a:endParaRPr lang="hr-HR" sz="12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vi-VN" sz="12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vi-VN" sz="1200" dirty="0">
                <a:solidFill>
                  <a:schemeClr val="tx1"/>
                </a:solidFill>
              </a:rPr>
              <a:t>Prijaviteljima na ovaj poziv na raspolaganju je 40, 60 ili 80% sufinanciranja, ovisno o lokaciji na kojoj se provodi</a:t>
            </a:r>
            <a:r>
              <a:rPr lang="hr-HR" sz="1200" dirty="0">
                <a:solidFill>
                  <a:schemeClr val="tx1"/>
                </a:solidFill>
              </a:rPr>
              <a:t> </a:t>
            </a:r>
            <a:r>
              <a:rPr lang="vi-VN" sz="1200" dirty="0">
                <a:solidFill>
                  <a:schemeClr val="tx1"/>
                </a:solidFill>
              </a:rPr>
              <a:t>projekt, a sredstva mogu dobiti za:</a:t>
            </a:r>
            <a:endParaRPr lang="hr-HR" sz="1200" dirty="0">
              <a:solidFill>
                <a:schemeClr val="tx1"/>
              </a:solidFill>
            </a:endParaRPr>
          </a:p>
          <a:p>
            <a:pPr algn="just"/>
            <a:endParaRPr lang="vi-VN" sz="1200" dirty="0">
              <a:solidFill>
                <a:schemeClr val="tx1"/>
              </a:solidFill>
            </a:endParaRPr>
          </a:p>
          <a:p>
            <a:pPr lvl="1" algn="just"/>
            <a:r>
              <a:rPr lang="hr-HR" sz="1050" dirty="0">
                <a:solidFill>
                  <a:schemeClr val="tx1"/>
                </a:solidFill>
              </a:rPr>
              <a:t>	</a:t>
            </a:r>
            <a:r>
              <a:rPr lang="vi-VN" sz="1050" dirty="0">
                <a:solidFill>
                  <a:schemeClr val="tx1"/>
                </a:solidFill>
              </a:rPr>
              <a:t>dizalice topline,</a:t>
            </a:r>
          </a:p>
          <a:p>
            <a:pPr lvl="1" algn="just"/>
            <a:r>
              <a:rPr lang="hr-HR" sz="1050" dirty="0">
                <a:solidFill>
                  <a:schemeClr val="tx1"/>
                </a:solidFill>
              </a:rPr>
              <a:t>	</a:t>
            </a:r>
            <a:r>
              <a:rPr lang="vi-VN" sz="1050" dirty="0">
                <a:solidFill>
                  <a:schemeClr val="tx1"/>
                </a:solidFill>
              </a:rPr>
              <a:t>sunčane toplinske kolektore korisnog djelovanja najmanje 70%</a:t>
            </a:r>
          </a:p>
          <a:p>
            <a:pPr lvl="1" algn="just"/>
            <a:r>
              <a:rPr lang="hr-HR" sz="1050" dirty="0">
                <a:solidFill>
                  <a:schemeClr val="tx1"/>
                </a:solidFill>
              </a:rPr>
              <a:t>	</a:t>
            </a:r>
            <a:r>
              <a:rPr lang="vi-VN" sz="1050" dirty="0">
                <a:solidFill>
                  <a:schemeClr val="tx1"/>
                </a:solidFill>
              </a:rPr>
              <a:t>kotlove na drvnu sječku/pelete ili pirolitičke kotlove korisnog djelovanja najmanje 87%</a:t>
            </a:r>
          </a:p>
          <a:p>
            <a:pPr lvl="1" algn="just"/>
            <a:r>
              <a:rPr lang="hr-HR" sz="1050" dirty="0">
                <a:solidFill>
                  <a:schemeClr val="tx1"/>
                </a:solidFill>
              </a:rPr>
              <a:t>	</a:t>
            </a:r>
            <a:r>
              <a:rPr lang="vi-VN" sz="1050" dirty="0">
                <a:solidFill>
                  <a:schemeClr val="tx1"/>
                </a:solidFill>
              </a:rPr>
              <a:t>integrirane fotonaponske elektrane za proizvodnju električne energije za vlastitu</a:t>
            </a:r>
            <a:r>
              <a:rPr lang="hr-HR" sz="1050" dirty="0">
                <a:solidFill>
                  <a:schemeClr val="tx1"/>
                </a:solidFill>
              </a:rPr>
              <a:t> </a:t>
            </a:r>
            <a:r>
              <a:rPr lang="vi-VN" sz="1050" dirty="0">
                <a:solidFill>
                  <a:schemeClr val="tx1"/>
                </a:solidFill>
              </a:rPr>
              <a:t>potrošnju u</a:t>
            </a:r>
            <a:r>
              <a:rPr lang="hr-HR" sz="1050" dirty="0">
                <a:solidFill>
                  <a:schemeClr val="tx1"/>
                </a:solidFill>
              </a:rPr>
              <a:t> </a:t>
            </a:r>
            <a:r>
              <a:rPr lang="vi-VN" sz="1050" dirty="0">
                <a:solidFill>
                  <a:schemeClr val="tx1"/>
                </a:solidFill>
              </a:rPr>
              <a:t>izoliranom</a:t>
            </a:r>
            <a:r>
              <a:rPr lang="hr-HR" sz="1050" dirty="0">
                <a:solidFill>
                  <a:schemeClr val="tx1"/>
                </a:solidFill>
              </a:rPr>
              <a:t> </a:t>
            </a:r>
            <a:r>
              <a:rPr lang="vi-VN" sz="1050" dirty="0">
                <a:solidFill>
                  <a:schemeClr val="tx1"/>
                </a:solidFill>
              </a:rPr>
              <a:t>(off-grid) ili </a:t>
            </a:r>
            <a:r>
              <a:rPr lang="hr-HR" sz="1050" dirty="0">
                <a:solidFill>
                  <a:schemeClr val="tx1"/>
                </a:solidFill>
              </a:rPr>
              <a:t>  	</a:t>
            </a:r>
            <a:r>
              <a:rPr lang="vi-VN" sz="1050" dirty="0">
                <a:solidFill>
                  <a:schemeClr val="tx1"/>
                </a:solidFill>
              </a:rPr>
              <a:t>mrežnom pogonu. </a:t>
            </a:r>
            <a:endParaRPr lang="hr-HR" sz="1050" dirty="0">
              <a:solidFill>
                <a:schemeClr val="tx1"/>
              </a:solidFill>
            </a:endParaRPr>
          </a:p>
          <a:p>
            <a:pPr lvl="1" algn="just"/>
            <a:r>
              <a:rPr lang="hr-HR" sz="1050" dirty="0">
                <a:solidFill>
                  <a:schemeClr val="tx1"/>
                </a:solidFill>
              </a:rPr>
              <a:t>	</a:t>
            </a:r>
            <a:r>
              <a:rPr lang="vi-VN" sz="1050" dirty="0">
                <a:solidFill>
                  <a:schemeClr val="tx1"/>
                </a:solidFill>
              </a:rPr>
              <a:t>tehničku dokumentaciju</a:t>
            </a:r>
          </a:p>
          <a:p>
            <a:pPr lvl="1" algn="just"/>
            <a:r>
              <a:rPr lang="hr-HR" sz="1050" dirty="0">
                <a:solidFill>
                  <a:schemeClr val="tx1"/>
                </a:solidFill>
              </a:rPr>
              <a:t> 	</a:t>
            </a:r>
            <a:r>
              <a:rPr lang="vi-VN" sz="1050" dirty="0">
                <a:solidFill>
                  <a:schemeClr val="tx1"/>
                </a:solidFill>
              </a:rPr>
              <a:t>stručni nadzor</a:t>
            </a:r>
            <a:endParaRPr lang="hr-HR" sz="105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vi-VN" sz="12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vi-VN" sz="1200" b="1" dirty="0">
                <a:solidFill>
                  <a:schemeClr val="tx1"/>
                </a:solidFill>
              </a:rPr>
              <a:t>Početak prijava: </a:t>
            </a:r>
            <a:r>
              <a:rPr lang="hr-HR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</a:t>
            </a:r>
            <a:r>
              <a:rPr lang="vi-VN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.4.2022</a:t>
            </a:r>
            <a:r>
              <a:rPr lang="hr-HR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vi-VN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1200" dirty="0">
                <a:solidFill>
                  <a:schemeClr val="tx1"/>
                </a:solidFill>
              </a:rPr>
              <a:t>(poštom ili osobno) u prijamni ured Fonda</a:t>
            </a:r>
            <a:endParaRPr lang="hr-HR" sz="1200" dirty="0">
              <a:solidFill>
                <a:schemeClr val="tx1"/>
              </a:solidFill>
            </a:endParaRPr>
          </a:p>
          <a:p>
            <a:pPr algn="just"/>
            <a:endParaRPr lang="hr-HR" sz="12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hr-HR" sz="1200" dirty="0">
                <a:solidFill>
                  <a:schemeClr val="tx1"/>
                </a:solidFill>
              </a:rPr>
              <a:t> </a:t>
            </a:r>
            <a:r>
              <a:rPr lang="vi-VN" sz="1200" u="sng" dirty="0">
                <a:solidFill>
                  <a:schemeClr val="tx1"/>
                </a:solidFill>
              </a:rPr>
              <a:t>VAŽNO: Prijave će biti obrađivane redoslijedom zaprimanja, do trenutka iskorištenja sredstava. </a:t>
            </a:r>
            <a:endParaRPr lang="hr-HR" sz="1200" u="sng" dirty="0">
              <a:solidFill>
                <a:schemeClr val="tx1"/>
              </a:solidFill>
            </a:endParaRPr>
          </a:p>
        </p:txBody>
      </p:sp>
      <p:pic>
        <p:nvPicPr>
          <p:cNvPr id="4" name="Slika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972175"/>
            <a:ext cx="151828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22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HBOR krediti (1)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9604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IZNOS KREDITA: </a:t>
            </a:r>
            <a:r>
              <a:rPr lang="hr-HR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minimalno 100 tisuća eura – maksimalno 3 milijuna eura (sektor turizma 10 milijuna eura)</a:t>
            </a:r>
          </a:p>
          <a:p>
            <a:pPr marL="0" indent="0">
              <a:buNone/>
            </a:pPr>
            <a:endParaRPr lang="hr-HR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hr-H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PRIHVATLJIVI PRIJAVITELJI: </a:t>
            </a:r>
            <a:r>
              <a:rPr lang="hr-HR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mali i srednji poduzetnici koji posluju najmanje dvije godine prije podnošenja zahtjeva za kredit poslovnoj banci.</a:t>
            </a:r>
          </a:p>
          <a:p>
            <a:pPr marL="0" indent="0">
              <a:buNone/>
            </a:pPr>
            <a:endParaRPr lang="hr-HR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hr-H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PRIHVATLJIVI TROŠKOVI</a:t>
            </a:r>
          </a:p>
          <a:p>
            <a:pPr marL="0" indent="0">
              <a:buNone/>
            </a:pPr>
            <a:r>
              <a:rPr lang="hr-HR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 Ulaganja u materijalnu i nematerijalnu imovinu te prijenos vlasničkih prava</a:t>
            </a:r>
          </a:p>
          <a:p>
            <a:pPr marL="0" indent="0">
              <a:buNone/>
            </a:pPr>
            <a:r>
              <a:rPr lang="hr-HR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Do 30% iznosa kredita moći će se koristiti za obrtna sredstva povezana s predmetnom investicijom</a:t>
            </a:r>
          </a:p>
          <a:p>
            <a:endParaRPr lang="hr-HR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hr-HR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973763"/>
            <a:ext cx="151765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8374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HBOR krediti (2)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7301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hr-HR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r-HR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ROK OTPLATE: </a:t>
            </a:r>
            <a:r>
              <a:rPr lang="hr-HR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krediti se odobravaju na rok od 12 godina, za sektor turizma do 17 godina.</a:t>
            </a:r>
          </a:p>
          <a:p>
            <a:pPr marL="0" indent="0">
              <a:buNone/>
            </a:pPr>
            <a:endParaRPr lang="hr-HR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r-HR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POČEK: </a:t>
            </a:r>
            <a:r>
              <a:rPr lang="hr-HR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godine, za sektor turizma 4 godine</a:t>
            </a:r>
          </a:p>
          <a:p>
            <a:pPr marL="0" indent="0">
              <a:buNone/>
            </a:pPr>
            <a:endParaRPr lang="hr-HR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r-HR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BANKE: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Erste &amp; </a:t>
            </a:r>
            <a:r>
              <a:rPr lang="hr-HR" sz="1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Steiermärkische</a:t>
            </a:r>
            <a:r>
              <a:rPr lang="hr-HR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Bank d.d.,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Privredna banka Zagreb d.d. 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r-HR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Zagrebačka banka d.d.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973763"/>
            <a:ext cx="151765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285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51520"/>
          </a:xfrm>
        </p:spPr>
        <p:txBody>
          <a:bodyPr/>
          <a:lstStyle/>
          <a:p>
            <a:r>
              <a:rPr lang="hr-HR" sz="4400" dirty="0"/>
              <a:t>Zakon o poticanju ulaganja (1)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785395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vi-VN" sz="6400" b="1" dirty="0">
                <a:solidFill>
                  <a:schemeClr val="tx1"/>
                </a:solidFill>
              </a:rPr>
              <a:t>Predmet natječaja:</a:t>
            </a:r>
            <a:r>
              <a:rPr lang="hr-HR" sz="6400" b="1" dirty="0">
                <a:solidFill>
                  <a:schemeClr val="tx1"/>
                </a:solidFill>
              </a:rPr>
              <a:t> </a:t>
            </a:r>
            <a:r>
              <a:rPr lang="vi-VN" sz="6400" dirty="0">
                <a:solidFill>
                  <a:schemeClr val="tx1"/>
                </a:solidFill>
              </a:rPr>
              <a:t>Projekt ulaganja je početno ulaganje za mikro, male, srednje i velike poduzetnike u dugotrajnu imovinu unesenu u</a:t>
            </a:r>
            <a:r>
              <a:rPr lang="hr-HR" sz="6400" dirty="0">
                <a:solidFill>
                  <a:schemeClr val="tx1"/>
                </a:solidFill>
              </a:rPr>
              <a:t> </a:t>
            </a:r>
            <a:r>
              <a:rPr lang="vi-VN" sz="6400" dirty="0">
                <a:solidFill>
                  <a:schemeClr val="tx1"/>
                </a:solidFill>
              </a:rPr>
              <a:t>vlasništvo korisnika potpore:</a:t>
            </a:r>
            <a:endParaRPr lang="hr-HR" sz="6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vi-VN" sz="5500" dirty="0">
              <a:solidFill>
                <a:schemeClr val="tx1"/>
              </a:solidFill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hr-HR" sz="4700" dirty="0">
                <a:solidFill>
                  <a:schemeClr val="tx1"/>
                </a:solidFill>
              </a:rPr>
              <a:t>	</a:t>
            </a:r>
            <a:r>
              <a:rPr lang="vi-VN" sz="5600" dirty="0">
                <a:solidFill>
                  <a:schemeClr val="tx1"/>
                </a:solidFill>
              </a:rPr>
              <a:t>u minimalnom iznosu protuvrijednosti kuna </a:t>
            </a:r>
            <a:r>
              <a:rPr lang="vi-VN" sz="5600" u="sng" dirty="0">
                <a:solidFill>
                  <a:schemeClr val="tx1"/>
                </a:solidFill>
              </a:rPr>
              <a:t>od 150.000,00 eura </a:t>
            </a:r>
            <a:r>
              <a:rPr lang="vi-VN" sz="5600" dirty="0">
                <a:solidFill>
                  <a:schemeClr val="tx1"/>
                </a:solidFill>
              </a:rPr>
              <a:t>i uz uvjet </a:t>
            </a:r>
            <a:r>
              <a:rPr lang="hr-HR" sz="5600" dirty="0">
                <a:solidFill>
                  <a:schemeClr val="tx1"/>
                </a:solidFill>
              </a:rPr>
              <a:t>	    </a:t>
            </a:r>
            <a:r>
              <a:rPr lang="vi-VN" sz="5600" dirty="0">
                <a:solidFill>
                  <a:schemeClr val="tx1"/>
                </a:solidFill>
              </a:rPr>
              <a:t>otvaranja najmanje </a:t>
            </a:r>
            <a:r>
              <a:rPr lang="vi-VN" sz="5600" u="sng" dirty="0">
                <a:solidFill>
                  <a:schemeClr val="tx1"/>
                </a:solidFill>
              </a:rPr>
              <a:t>pet novih</a:t>
            </a:r>
            <a:r>
              <a:rPr lang="hr-HR" sz="5600" u="sng" dirty="0">
                <a:solidFill>
                  <a:schemeClr val="tx1"/>
                </a:solidFill>
              </a:rPr>
              <a:t> </a:t>
            </a:r>
            <a:r>
              <a:rPr lang="vi-VN" sz="5600" u="sng" dirty="0">
                <a:solidFill>
                  <a:schemeClr val="tx1"/>
                </a:solidFill>
              </a:rPr>
              <a:t>radnih mjesta </a:t>
            </a:r>
            <a:r>
              <a:rPr lang="vi-VN" sz="5600" dirty="0">
                <a:solidFill>
                  <a:schemeClr val="tx1"/>
                </a:solidFill>
              </a:rPr>
              <a:t>povezanih s projektom ulaganja</a:t>
            </a:r>
            <a:endParaRPr lang="hr-HR" sz="5600" dirty="0">
              <a:solidFill>
                <a:schemeClr val="tx1"/>
              </a:solidFill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endParaRPr lang="vi-VN" sz="5600" dirty="0">
              <a:solidFill>
                <a:schemeClr val="tx1"/>
              </a:solidFill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hr-HR" sz="5600" dirty="0">
                <a:solidFill>
                  <a:schemeClr val="tx1"/>
                </a:solidFill>
              </a:rPr>
              <a:t>	</a:t>
            </a:r>
            <a:r>
              <a:rPr lang="vi-VN" sz="5600" dirty="0">
                <a:solidFill>
                  <a:schemeClr val="tx1"/>
                </a:solidFill>
              </a:rPr>
              <a:t>u minimalnom iznosu protuvrijednosti kuna </a:t>
            </a:r>
            <a:r>
              <a:rPr lang="vi-VN" sz="5600" u="sng" dirty="0">
                <a:solidFill>
                  <a:schemeClr val="tx1"/>
                </a:solidFill>
              </a:rPr>
              <a:t>od 50.000,00 eura </a:t>
            </a:r>
            <a:r>
              <a:rPr lang="vi-VN" sz="5600" dirty="0">
                <a:solidFill>
                  <a:schemeClr val="tx1"/>
                </a:solidFill>
              </a:rPr>
              <a:t>i uz uvjet </a:t>
            </a:r>
            <a:r>
              <a:rPr lang="hr-HR" sz="5600" dirty="0">
                <a:solidFill>
                  <a:schemeClr val="tx1"/>
                </a:solidFill>
              </a:rPr>
              <a:t>	    </a:t>
            </a:r>
            <a:r>
              <a:rPr lang="vi-VN" sz="5600" dirty="0">
                <a:solidFill>
                  <a:schemeClr val="tx1"/>
                </a:solidFill>
              </a:rPr>
              <a:t>otvaranja najmanje </a:t>
            </a:r>
            <a:r>
              <a:rPr lang="vi-VN" sz="5600" u="sng" dirty="0">
                <a:solidFill>
                  <a:schemeClr val="tx1"/>
                </a:solidFill>
              </a:rPr>
              <a:t>tri nova radna</a:t>
            </a:r>
            <a:r>
              <a:rPr lang="hr-HR" sz="5600" u="sng" dirty="0">
                <a:solidFill>
                  <a:schemeClr val="tx1"/>
                </a:solidFill>
              </a:rPr>
              <a:t> </a:t>
            </a:r>
            <a:r>
              <a:rPr lang="vi-VN" sz="5600" u="sng" dirty="0">
                <a:solidFill>
                  <a:schemeClr val="tx1"/>
                </a:solidFill>
              </a:rPr>
              <a:t>mjesta </a:t>
            </a:r>
            <a:r>
              <a:rPr lang="vi-VN" sz="5600" dirty="0">
                <a:solidFill>
                  <a:schemeClr val="tx1"/>
                </a:solidFill>
              </a:rPr>
              <a:t>za mikropoduzetnike ili</a:t>
            </a:r>
            <a:endParaRPr lang="hr-HR" sz="5600" dirty="0">
              <a:solidFill>
                <a:schemeClr val="tx1"/>
              </a:solidFill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endParaRPr lang="vi-VN" sz="5600" dirty="0">
              <a:solidFill>
                <a:schemeClr val="tx1"/>
              </a:solidFill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hr-HR" sz="5600" dirty="0">
                <a:solidFill>
                  <a:schemeClr val="tx1"/>
                </a:solidFill>
              </a:rPr>
              <a:t>	</a:t>
            </a:r>
            <a:r>
              <a:rPr lang="vi-VN" sz="5600" dirty="0">
                <a:solidFill>
                  <a:schemeClr val="tx1"/>
                </a:solidFill>
              </a:rPr>
              <a:t>u minimalnom iznosu protuvrijednosti kuna </a:t>
            </a:r>
            <a:r>
              <a:rPr lang="vi-VN" sz="5600" u="sng" dirty="0">
                <a:solidFill>
                  <a:schemeClr val="tx1"/>
                </a:solidFill>
              </a:rPr>
              <a:t>od 50.000,00 eura </a:t>
            </a:r>
            <a:r>
              <a:rPr lang="vi-VN" sz="5600" dirty="0">
                <a:solidFill>
                  <a:schemeClr val="tx1"/>
                </a:solidFill>
              </a:rPr>
              <a:t>i uz uvjet </a:t>
            </a:r>
            <a:r>
              <a:rPr lang="hr-HR" sz="5600" dirty="0">
                <a:solidFill>
                  <a:schemeClr val="tx1"/>
                </a:solidFill>
              </a:rPr>
              <a:t>	</a:t>
            </a:r>
            <a:r>
              <a:rPr lang="vi-VN" sz="5600" dirty="0">
                <a:solidFill>
                  <a:schemeClr val="tx1"/>
                </a:solidFill>
              </a:rPr>
              <a:t>otvaranja najmanje </a:t>
            </a:r>
            <a:r>
              <a:rPr lang="vi-VN" sz="5600" u="sng" dirty="0">
                <a:solidFill>
                  <a:schemeClr val="tx1"/>
                </a:solidFill>
              </a:rPr>
              <a:t>10 novih</a:t>
            </a:r>
            <a:r>
              <a:rPr lang="hr-HR" sz="5600" u="sng" dirty="0">
                <a:solidFill>
                  <a:schemeClr val="tx1"/>
                </a:solidFill>
              </a:rPr>
              <a:t> r</a:t>
            </a:r>
            <a:r>
              <a:rPr lang="vi-VN" sz="5600" u="sng" dirty="0">
                <a:solidFill>
                  <a:schemeClr val="tx1"/>
                </a:solidFill>
              </a:rPr>
              <a:t>adnih mjesta </a:t>
            </a:r>
            <a:r>
              <a:rPr lang="vi-VN" sz="5600" dirty="0">
                <a:solidFill>
                  <a:schemeClr val="tx1"/>
                </a:solidFill>
              </a:rPr>
              <a:t>za centre za razvoj </a:t>
            </a:r>
            <a:r>
              <a:rPr lang="hr-HR" sz="5600" dirty="0">
                <a:solidFill>
                  <a:schemeClr val="tx1"/>
                </a:solidFill>
              </a:rPr>
              <a:t>	</a:t>
            </a:r>
            <a:r>
              <a:rPr lang="vi-VN" sz="5600" dirty="0">
                <a:solidFill>
                  <a:schemeClr val="tx1"/>
                </a:solidFill>
              </a:rPr>
              <a:t>informacijsko-</a:t>
            </a:r>
            <a:r>
              <a:rPr lang="hr-HR" sz="5600" dirty="0">
                <a:solidFill>
                  <a:schemeClr val="tx1"/>
                </a:solidFill>
              </a:rPr>
              <a:t> </a:t>
            </a:r>
            <a:r>
              <a:rPr lang="vi-VN" sz="5600" dirty="0">
                <a:solidFill>
                  <a:schemeClr val="tx1"/>
                </a:solidFill>
              </a:rPr>
              <a:t>komunikacijskih sustava i softvera</a:t>
            </a:r>
            <a:endParaRPr lang="hr-HR" sz="5600" dirty="0">
              <a:solidFill>
                <a:schemeClr val="tx1"/>
              </a:solidFill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endParaRPr lang="vi-VN" sz="5600" dirty="0">
              <a:solidFill>
                <a:schemeClr val="tx1"/>
              </a:solidFill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hr-HR" sz="5600" dirty="0">
                <a:solidFill>
                  <a:schemeClr val="tx1"/>
                </a:solidFill>
              </a:rPr>
              <a:t>	</a:t>
            </a:r>
            <a:r>
              <a:rPr lang="vi-VN" sz="5600" dirty="0">
                <a:solidFill>
                  <a:schemeClr val="tx1"/>
                </a:solidFill>
              </a:rPr>
              <a:t>u minimalnom iznosu protuvrijednosti kuna </a:t>
            </a:r>
            <a:r>
              <a:rPr lang="vi-VN" sz="5600" u="sng" dirty="0">
                <a:solidFill>
                  <a:schemeClr val="tx1"/>
                </a:solidFill>
              </a:rPr>
              <a:t>od 500.000,00 eura </a:t>
            </a:r>
            <a:r>
              <a:rPr lang="vi-VN" sz="5600" dirty="0">
                <a:solidFill>
                  <a:schemeClr val="tx1"/>
                </a:solidFill>
              </a:rPr>
              <a:t>za projekte </a:t>
            </a:r>
            <a:r>
              <a:rPr lang="hr-HR" sz="5600" dirty="0">
                <a:solidFill>
                  <a:schemeClr val="tx1"/>
                </a:solidFill>
              </a:rPr>
              <a:t>	    </a:t>
            </a:r>
            <a:r>
              <a:rPr lang="vi-VN" sz="5600" dirty="0">
                <a:solidFill>
                  <a:schemeClr val="tx1"/>
                </a:solidFill>
              </a:rPr>
              <a:t>ulaganja u modernizaciju i</a:t>
            </a:r>
            <a:r>
              <a:rPr lang="hr-HR" sz="5600" dirty="0">
                <a:solidFill>
                  <a:schemeClr val="tx1"/>
                </a:solidFill>
              </a:rPr>
              <a:t> </a:t>
            </a:r>
            <a:r>
              <a:rPr lang="vi-VN" sz="5600" dirty="0">
                <a:solidFill>
                  <a:schemeClr val="tx1"/>
                </a:solidFill>
              </a:rPr>
              <a:t>porast produktivnosti poslovnih procesa</a:t>
            </a:r>
            <a:endParaRPr lang="hr-HR" sz="5600" dirty="0">
              <a:solidFill>
                <a:schemeClr val="tx1"/>
              </a:solidFill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endParaRPr lang="vi-VN" sz="5600" dirty="0">
              <a:solidFill>
                <a:schemeClr val="tx1"/>
              </a:solidFill>
            </a:endParaRP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hr-HR" sz="5600" dirty="0">
                <a:solidFill>
                  <a:schemeClr val="tx1"/>
                </a:solidFill>
              </a:rPr>
              <a:t>	</a:t>
            </a:r>
            <a:r>
              <a:rPr lang="vi-VN" sz="5600" dirty="0">
                <a:solidFill>
                  <a:schemeClr val="tx1"/>
                </a:solidFill>
              </a:rPr>
              <a:t>za ulaganje u modernizaciju i porast produktivnosti poslovnih procesa </a:t>
            </a:r>
            <a:r>
              <a:rPr lang="hr-HR" sz="5600" dirty="0">
                <a:solidFill>
                  <a:schemeClr val="tx1"/>
                </a:solidFill>
              </a:rPr>
              <a:t>	    </a:t>
            </a:r>
            <a:r>
              <a:rPr lang="vi-VN" sz="5600" dirty="0">
                <a:solidFill>
                  <a:schemeClr val="tx1"/>
                </a:solidFill>
              </a:rPr>
              <a:t>predviđeno je ulaganje u iznosu </a:t>
            </a:r>
            <a:r>
              <a:rPr lang="vi-VN" sz="5600" u="sng" dirty="0">
                <a:solidFill>
                  <a:schemeClr val="tx1"/>
                </a:solidFill>
              </a:rPr>
              <a:t>od</a:t>
            </a:r>
            <a:r>
              <a:rPr lang="hr-HR" sz="5600" u="sng" dirty="0">
                <a:solidFill>
                  <a:schemeClr val="tx1"/>
                </a:solidFill>
              </a:rPr>
              <a:t> </a:t>
            </a:r>
            <a:r>
              <a:rPr lang="vi-VN" sz="5600" u="sng" dirty="0">
                <a:solidFill>
                  <a:schemeClr val="tx1"/>
                </a:solidFill>
              </a:rPr>
              <a:t>500.000,00 eura</a:t>
            </a:r>
            <a:r>
              <a:rPr lang="vi-VN" sz="5600" dirty="0">
                <a:solidFill>
                  <a:schemeClr val="tx1"/>
                </a:solidFill>
              </a:rPr>
              <a:t>, bez otvaranja novih </a:t>
            </a:r>
            <a:r>
              <a:rPr lang="hr-HR" sz="5600" dirty="0">
                <a:solidFill>
                  <a:schemeClr val="tx1"/>
                </a:solidFill>
              </a:rPr>
              <a:t>	    </a:t>
            </a:r>
            <a:r>
              <a:rPr lang="vi-VN" sz="5600" dirty="0">
                <a:solidFill>
                  <a:schemeClr val="tx1"/>
                </a:solidFill>
              </a:rPr>
              <a:t>radnih mjesta</a:t>
            </a:r>
            <a:endParaRPr lang="hr-HR" sz="56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vi-VN" sz="4800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994426"/>
            <a:ext cx="151765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244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51520"/>
          </a:xfrm>
        </p:spPr>
        <p:txBody>
          <a:bodyPr/>
          <a:lstStyle/>
          <a:p>
            <a:r>
              <a:rPr lang="hr-HR" sz="4400" dirty="0"/>
              <a:t>Zakon o poticanju ulaganja (2)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endParaRPr lang="vi-VN" sz="4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vi-VN" sz="3400" dirty="0">
                <a:solidFill>
                  <a:schemeClr val="tx1"/>
                </a:solidFill>
              </a:rPr>
              <a:t>Početno ulaganje je ulaganje u materijalnu i nematerijalnu imovinu povezano s osnivanjem nove poslovne jedinice,</a:t>
            </a:r>
            <a:r>
              <a:rPr lang="hr-HR" sz="3400" dirty="0">
                <a:solidFill>
                  <a:schemeClr val="tx1"/>
                </a:solidFill>
              </a:rPr>
              <a:t> </a:t>
            </a:r>
            <a:r>
              <a:rPr lang="vi-VN" sz="3400" dirty="0">
                <a:solidFill>
                  <a:schemeClr val="tx1"/>
                </a:solidFill>
              </a:rPr>
              <a:t>proširenje kapaciteta postojeće poslovne jedinice, diversifikacija proizvodnje poslovne jedinice na proizvode koje</a:t>
            </a:r>
            <a:r>
              <a:rPr lang="hr-HR" sz="3400" dirty="0">
                <a:solidFill>
                  <a:schemeClr val="tx1"/>
                </a:solidFill>
              </a:rPr>
              <a:t> </a:t>
            </a:r>
            <a:r>
              <a:rPr lang="vi-VN" sz="3400" dirty="0">
                <a:solidFill>
                  <a:schemeClr val="tx1"/>
                </a:solidFill>
              </a:rPr>
              <a:t>dotična poslovna jedinica prethodno nije proizvodila ili temeljita promjena u sveukupnom proizvodnom procesu</a:t>
            </a:r>
            <a:r>
              <a:rPr lang="hr-HR" sz="3400" dirty="0">
                <a:solidFill>
                  <a:schemeClr val="tx1"/>
                </a:solidFill>
              </a:rPr>
              <a:t> </a:t>
            </a:r>
            <a:r>
              <a:rPr lang="vi-VN" sz="3400" dirty="0">
                <a:solidFill>
                  <a:schemeClr val="tx1"/>
                </a:solidFill>
              </a:rPr>
              <a:t>postojeće poslovne jedinice.</a:t>
            </a:r>
            <a:endParaRPr lang="hr-HR" sz="3400" dirty="0">
              <a:solidFill>
                <a:schemeClr val="tx1"/>
              </a:solidFill>
            </a:endParaRPr>
          </a:p>
          <a:p>
            <a:pPr algn="just"/>
            <a:endParaRPr lang="vi-VN" sz="3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vi-VN" sz="3400" dirty="0">
                <a:solidFill>
                  <a:schemeClr val="tx1"/>
                </a:solidFill>
              </a:rPr>
              <a:t>Veliki projekti ulaganja odnose se na početne projekte ulaganja s prihvatljivim troškovima višim od iznosa </a:t>
            </a:r>
            <a:r>
              <a:rPr lang="vi-VN" sz="3400" u="sng" dirty="0">
                <a:solidFill>
                  <a:schemeClr val="tx1"/>
                </a:solidFill>
              </a:rPr>
              <a:t>od</a:t>
            </a:r>
            <a:r>
              <a:rPr lang="hr-HR" sz="3400" u="sng" dirty="0">
                <a:solidFill>
                  <a:schemeClr val="tx1"/>
                </a:solidFill>
              </a:rPr>
              <a:t> </a:t>
            </a:r>
            <a:r>
              <a:rPr lang="vi-VN" sz="3400" u="sng" dirty="0">
                <a:solidFill>
                  <a:schemeClr val="tx1"/>
                </a:solidFill>
              </a:rPr>
              <a:t>50.000.000,00 eura.</a:t>
            </a:r>
            <a:endParaRPr lang="hr-HR" sz="3400" u="sng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vi-VN" sz="4300" u="sng" dirty="0">
              <a:solidFill>
                <a:schemeClr val="tx1"/>
              </a:solidFill>
            </a:endParaRPr>
          </a:p>
          <a:p>
            <a:pPr algn="just"/>
            <a:r>
              <a:rPr lang="vi-VN" sz="4300" b="1" dirty="0">
                <a:solidFill>
                  <a:schemeClr val="tx1"/>
                </a:solidFill>
              </a:rPr>
              <a:t>Prihvatljivi prijavitelji: </a:t>
            </a:r>
            <a:r>
              <a:rPr lang="vi-VN" sz="4300" dirty="0">
                <a:solidFill>
                  <a:schemeClr val="tx1"/>
                </a:solidFill>
              </a:rPr>
              <a:t>MSP i velika poduzeća</a:t>
            </a:r>
            <a:endParaRPr lang="hr-HR" sz="43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vi-VN" sz="4300" dirty="0">
              <a:solidFill>
                <a:schemeClr val="tx1"/>
              </a:solidFill>
            </a:endParaRPr>
          </a:p>
          <a:p>
            <a:pPr algn="just"/>
            <a:r>
              <a:rPr lang="vi-VN" sz="4300" b="1" dirty="0">
                <a:solidFill>
                  <a:schemeClr val="tx1"/>
                </a:solidFill>
              </a:rPr>
              <a:t>Prihvatljivi troškovi: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hr-HR" sz="2200" dirty="0">
                <a:solidFill>
                  <a:schemeClr val="tx1"/>
                </a:solidFill>
              </a:rPr>
              <a:t>	</a:t>
            </a:r>
            <a:r>
              <a:rPr lang="vi-VN" sz="2200" dirty="0">
                <a:solidFill>
                  <a:schemeClr val="tx1"/>
                </a:solidFill>
              </a:rPr>
              <a:t>proizvodno-prerađivačke aktivnosti,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hr-HR" sz="2200" dirty="0">
                <a:solidFill>
                  <a:schemeClr val="tx1"/>
                </a:solidFill>
              </a:rPr>
              <a:t>	</a:t>
            </a:r>
            <a:r>
              <a:rPr lang="vi-VN" sz="2200" dirty="0">
                <a:solidFill>
                  <a:schemeClr val="tx1"/>
                </a:solidFill>
              </a:rPr>
              <a:t>razvojno-inovacijske aktivnosti,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hr-HR" sz="2200" dirty="0">
                <a:solidFill>
                  <a:schemeClr val="tx1"/>
                </a:solidFill>
              </a:rPr>
              <a:t>	</a:t>
            </a:r>
            <a:r>
              <a:rPr lang="vi-VN" sz="2200" dirty="0">
                <a:solidFill>
                  <a:schemeClr val="tx1"/>
                </a:solidFill>
              </a:rPr>
              <a:t>aktivnosti poslovne podrške,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hr-HR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</a:t>
            </a:r>
            <a:r>
              <a:rPr lang="vi-VN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ktivnosti usluga visoke dodane vrijednosti. </a:t>
            </a:r>
          </a:p>
          <a:p>
            <a:endParaRPr lang="hr-H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994426"/>
            <a:ext cx="151765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1824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56073"/>
            <a:ext cx="8229600" cy="813493"/>
          </a:xfrm>
        </p:spPr>
        <p:txBody>
          <a:bodyPr/>
          <a:lstStyle/>
          <a:p>
            <a:r>
              <a:rPr lang="hr-HR" dirty="0"/>
              <a:t>Natječaji u najavi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34080" y="2564904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Provjera inovativnog koncepta-POC9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Transformacija i jačanje konkurentnosti kulturnih i kreativnih industrija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Vaučeri za digitalizaciju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Bespovratne potpore za digitalizaciju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Poticanje energetske učinkovitosti, </a:t>
            </a:r>
            <a:r>
              <a:rPr lang="hr-HR" sz="1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toplinarstva</a:t>
            </a:r>
            <a:r>
              <a:rPr lang="hr-HR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obnovljivih izvora energije za </a:t>
            </a:r>
            <a:r>
              <a:rPr lang="hr-HR" sz="1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dekarbonizaciju</a:t>
            </a:r>
            <a:r>
              <a:rPr lang="hr-HR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energetskog sektora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Jačanje održivosti te poticanje zelene i digitalne tranzicije poduzetnika u sektoru turizma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ESIF zajmovi </a:t>
            </a:r>
            <a:r>
              <a:rPr lang="hr-HR" sz="1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Hamag</a:t>
            </a:r>
            <a:r>
              <a:rPr lang="hr-HR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HR" sz="1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bicro</a:t>
            </a:r>
            <a:r>
              <a:rPr lang="hr-HR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-a</a:t>
            </a:r>
          </a:p>
        </p:txBody>
      </p:sp>
      <p:pic>
        <p:nvPicPr>
          <p:cNvPr id="4" name="Slika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816128"/>
            <a:ext cx="1518285" cy="88582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2775" y="764704"/>
            <a:ext cx="283845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34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hr-HR" dirty="0"/>
            </a:br>
            <a:r>
              <a:rPr lang="hr-HR" dirty="0"/>
              <a:t>Provjera inovativnog koncepta-POC9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55000" lnSpcReduction="20000"/>
          </a:bodyPr>
          <a:lstStyle/>
          <a:p>
            <a:r>
              <a:rPr lang="hr-HR" sz="29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Opis i svrha:</a:t>
            </a:r>
          </a:p>
          <a:p>
            <a:pPr marL="0" indent="0">
              <a:buNone/>
            </a:pPr>
            <a:r>
              <a:rPr lang="hr-HR" sz="29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Program </a:t>
            </a:r>
            <a:r>
              <a:rPr lang="hr-HR" sz="29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PoC</a:t>
            </a:r>
            <a:r>
              <a:rPr lang="hr-HR" sz="29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daje podršku inovacijama u najranijoj fazi istraživanja 	kako bi </a:t>
            </a:r>
            <a:r>
              <a:rPr lang="hr-HR" sz="27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osigurao pred-komercijalni kapital za tehničku i 	komercijalnu provjeru inovativnog koncepta.</a:t>
            </a:r>
          </a:p>
          <a:p>
            <a:pPr marL="0" indent="0">
              <a:buNone/>
            </a:pPr>
            <a:endParaRPr lang="hr-HR" sz="27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r-HR" sz="27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Prihvatljivi prijavitelji</a:t>
            </a:r>
          </a:p>
          <a:p>
            <a:pPr marL="0" indent="0">
              <a:buNone/>
            </a:pPr>
            <a:r>
              <a:rPr lang="hr-HR" sz="27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- fizičke osobe koje imaju namjeru osnovati trgovačko društvo</a:t>
            </a:r>
          </a:p>
          <a:p>
            <a:pPr marL="0" indent="0">
              <a:buNone/>
            </a:pPr>
            <a:r>
              <a:rPr lang="hr-HR" sz="27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- MSP-i</a:t>
            </a:r>
          </a:p>
          <a:p>
            <a:pPr marL="0" indent="0">
              <a:buNone/>
            </a:pPr>
            <a:endParaRPr lang="hr-HR" sz="27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r-HR" sz="27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HR" sz="27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Prihvatljive aktivnosti</a:t>
            </a:r>
          </a:p>
          <a:p>
            <a:pPr marL="0" indent="0">
              <a:buNone/>
            </a:pPr>
            <a:r>
              <a:rPr lang="hr-HR" sz="27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- provjera i zaštita intelektualnog vlasništva</a:t>
            </a:r>
          </a:p>
          <a:p>
            <a:pPr marL="0" indent="0">
              <a:buNone/>
            </a:pPr>
            <a:r>
              <a:rPr lang="hr-HR" sz="27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- izrada funkcionalnog prototipa</a:t>
            </a:r>
          </a:p>
          <a:p>
            <a:pPr marL="0" indent="0">
              <a:buNone/>
            </a:pPr>
            <a:r>
              <a:rPr lang="hr-HR" sz="27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-  demonstracija tehničke izvedivosti</a:t>
            </a:r>
          </a:p>
          <a:p>
            <a:pPr marL="0" indent="0">
              <a:buNone/>
            </a:pPr>
            <a:r>
              <a:rPr lang="hr-HR" sz="27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- dodatne aktivnosti (analiza tržišta ili izrada studije isplativosti, izrada koncepata i 	   strategija za razvoj ili</a:t>
            </a:r>
          </a:p>
          <a:p>
            <a:pPr marL="0" indent="0">
              <a:buNone/>
            </a:pPr>
            <a:r>
              <a:rPr lang="hr-HR" sz="27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- komercijalizaciju proizvoda (studija ili plan za komercijalizaciju)</a:t>
            </a:r>
          </a:p>
          <a:p>
            <a:pPr marL="0" indent="0">
              <a:buNone/>
            </a:pPr>
            <a:endParaRPr lang="hr-HR" sz="27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r-HR" sz="27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Iznos: </a:t>
            </a:r>
            <a:r>
              <a:rPr lang="hr-HR" sz="27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 100.000 – 500.000 kn</a:t>
            </a:r>
          </a:p>
          <a:p>
            <a:r>
              <a:rPr lang="hr-HR" sz="27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Intenzitet potpore: </a:t>
            </a:r>
            <a:r>
              <a:rPr lang="hr-HR" sz="27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60% - 70%</a:t>
            </a:r>
          </a:p>
          <a:p>
            <a:pPr marL="0" indent="0">
              <a:buNone/>
            </a:pPr>
            <a:endParaRPr lang="hr-HR" sz="27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r-HR" sz="27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VAŽNO: Programom se financiraju projekti koji odgovaraju razini tehnološke spremnosti TRL 3-4.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88284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3366176"/>
            <a:ext cx="2872358" cy="250598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39552"/>
          </a:xfrm>
        </p:spPr>
        <p:txBody>
          <a:bodyPr/>
          <a:lstStyle/>
          <a:p>
            <a:r>
              <a:rPr lang="hr-HR" dirty="0"/>
              <a:t>Popis otvorenih natječaja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0" lvl="1" indent="-457200">
              <a:buFont typeface="+mj-lt"/>
              <a:buAutoNum type="arabicPeriod"/>
            </a:pPr>
            <a:r>
              <a:rPr lang="hr-HR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Bespovratne potpore za novoosnovana poduzeća</a:t>
            </a:r>
          </a:p>
          <a:p>
            <a:pPr marL="857250" lvl="1" indent="-457200">
              <a:buFont typeface="+mj-lt"/>
              <a:buAutoNum type="arabicPeriod"/>
            </a:pPr>
            <a:r>
              <a:rPr lang="hr-HR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Komercijalizacija inovacija</a:t>
            </a:r>
          </a:p>
          <a:p>
            <a:pPr marL="857250" lvl="1" indent="-457200">
              <a:buFont typeface="+mj-lt"/>
              <a:buAutoNum type="arabicPeriod"/>
            </a:pPr>
            <a:r>
              <a:rPr lang="hr-HR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Cjeloživotno obrazovanje za obrtništvo</a:t>
            </a:r>
          </a:p>
          <a:p>
            <a:pPr marL="857250" lvl="1" indent="-457200">
              <a:buFont typeface="+mj-lt"/>
              <a:buAutoNum type="arabicPeriod"/>
            </a:pPr>
            <a:r>
              <a:rPr lang="hr-HR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 EUREKA</a:t>
            </a:r>
          </a:p>
          <a:p>
            <a:pPr marL="857250" lvl="1" indent="-457200">
              <a:buFont typeface="+mj-lt"/>
              <a:buAutoNum type="arabicPeriod"/>
            </a:pPr>
            <a:r>
              <a:rPr lang="hr-HR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Vaučeri za obrazovanje</a:t>
            </a:r>
          </a:p>
          <a:p>
            <a:pPr marL="857250" lvl="1" indent="-457200">
              <a:buFont typeface="+mj-lt"/>
              <a:buAutoNum type="arabicPeriod"/>
            </a:pPr>
            <a:r>
              <a:rPr lang="hr-HR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Javni poziv za poticanje obnovljivih izvora energije</a:t>
            </a:r>
          </a:p>
          <a:p>
            <a:pPr marL="857250" lvl="1" indent="-457200">
              <a:buFont typeface="+mj-lt"/>
              <a:buAutoNum type="arabicPeriod"/>
            </a:pPr>
            <a:r>
              <a:rPr lang="hr-HR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HBOR krediti</a:t>
            </a:r>
          </a:p>
          <a:p>
            <a:pPr marL="857250" lvl="1" indent="-457200">
              <a:buFont typeface="+mj-lt"/>
              <a:buAutoNum type="arabicPeriod"/>
            </a:pPr>
            <a:r>
              <a:rPr lang="hr-HR" sz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Zakon o poticanju ulaganja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733256"/>
            <a:ext cx="151828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101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-19485"/>
            <a:ext cx="8229600" cy="2059632"/>
          </a:xfrm>
        </p:spPr>
        <p:txBody>
          <a:bodyPr/>
          <a:lstStyle/>
          <a:p>
            <a:r>
              <a:rPr lang="hr-HR" sz="3600" dirty="0">
                <a:effectLst/>
                <a:ea typeface="Tahoma" panose="020B0604030504040204" pitchFamily="34" charset="0"/>
                <a:cs typeface="Tahoma" panose="020B0604030504040204" pitchFamily="34" charset="0"/>
              </a:rPr>
              <a:t>Transformacija i jačanje konkurentnosti kulturnih i kreativnih industrija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55000" lnSpcReduction="20000"/>
          </a:bodyPr>
          <a:lstStyle/>
          <a:p>
            <a:r>
              <a:rPr lang="vi-VN" sz="2300" b="1" dirty="0">
                <a:solidFill>
                  <a:schemeClr val="tx1"/>
                </a:solidFill>
              </a:rPr>
              <a:t>Cilj: </a:t>
            </a:r>
            <a:r>
              <a:rPr lang="vi-VN" sz="2300" dirty="0">
                <a:solidFill>
                  <a:schemeClr val="tx1"/>
                </a:solidFill>
              </a:rPr>
              <a:t>Jačanje kapaciteta kulturnih i kreativnih industrija za poslovanje na jedinstvenom digitalnom tržištu u skladu s novim regulatornim i zakonodavnim okvirom te razvoj novih inovativnih proizvoda i usluga što će doprinijeti kulturnoj i medijskoj raznolikosti i pluralizmu. </a:t>
            </a:r>
            <a:endParaRPr lang="hr-HR" sz="2300" dirty="0">
              <a:solidFill>
                <a:schemeClr val="tx1"/>
              </a:solidFill>
            </a:endParaRPr>
          </a:p>
          <a:p>
            <a:endParaRPr lang="hr-HR" dirty="0">
              <a:solidFill>
                <a:schemeClr val="tx1"/>
              </a:solidFill>
            </a:endParaRPr>
          </a:p>
          <a:p>
            <a:r>
              <a:rPr lang="vi-VN" b="1" dirty="0">
                <a:solidFill>
                  <a:schemeClr val="tx1"/>
                </a:solidFill>
              </a:rPr>
              <a:t>Prijavitelji: </a:t>
            </a:r>
            <a:endParaRPr lang="hr-HR" b="1" dirty="0">
              <a:solidFill>
                <a:schemeClr val="tx1"/>
              </a:solidFill>
            </a:endParaRPr>
          </a:p>
          <a:p>
            <a:pPr lvl="1">
              <a:buFontTx/>
              <a:buChar char="-"/>
            </a:pPr>
            <a:r>
              <a:rPr lang="vi-VN" sz="2500" dirty="0">
                <a:solidFill>
                  <a:schemeClr val="tx1"/>
                </a:solidFill>
              </a:rPr>
              <a:t>Mikro, mala i srednja poduzeća te ostale pravne i fizičke osobe koje djeluju u području kulturnih i kreativnih industrija (arhitekture, audiovizualnih djelatnosti uključujuću videoigre, medija, baštine, dizajna, izvedbene umjetnosti, knjige i nakladništva, primijenjenih i vizualnih umjetnosti). </a:t>
            </a:r>
            <a:endParaRPr lang="hr-HR" sz="25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hr-HR" sz="25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Tx/>
              <a:buChar char="-"/>
            </a:pPr>
            <a:r>
              <a:rPr lang="hr-HR" sz="25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Intenzitet potpore: </a:t>
            </a:r>
            <a:r>
              <a:rPr lang="hr-HR" sz="25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35%</a:t>
            </a:r>
          </a:p>
          <a:p>
            <a:pPr>
              <a:buFontTx/>
              <a:buChar char="-"/>
            </a:pPr>
            <a:endParaRPr lang="hr-HR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vi-VN" b="1" dirty="0">
                <a:solidFill>
                  <a:schemeClr val="tx1"/>
                </a:solidFill>
              </a:rPr>
              <a:t>Prihvatljive aktivnosti:</a:t>
            </a:r>
            <a:endParaRPr lang="hr-HR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chemeClr val="tx1"/>
                </a:solidFill>
              </a:rPr>
              <a:t>	- </a:t>
            </a:r>
            <a:r>
              <a:rPr lang="vi-VN" dirty="0">
                <a:solidFill>
                  <a:schemeClr val="tx1"/>
                </a:solidFill>
              </a:rPr>
              <a:t>unaprjeđenje organizacije poslovanja kulturnih i kreativnih industrija u svrhu komercijalizacije </a:t>
            </a:r>
            <a:r>
              <a:rPr lang="hr-HR" dirty="0">
                <a:solidFill>
                  <a:schemeClr val="tx1"/>
                </a:solidFill>
              </a:rPr>
              <a:t>	   </a:t>
            </a:r>
            <a:r>
              <a:rPr lang="vi-VN" dirty="0">
                <a:solidFill>
                  <a:schemeClr val="tx1"/>
                </a:solidFill>
              </a:rPr>
              <a:t>novih proizvoda i usluga </a:t>
            </a:r>
            <a:endParaRPr lang="hr-HR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chemeClr val="tx1"/>
                </a:solidFill>
              </a:rPr>
              <a:t>	- </a:t>
            </a:r>
            <a:r>
              <a:rPr lang="vi-VN" dirty="0">
                <a:solidFill>
                  <a:schemeClr val="tx1"/>
                </a:solidFill>
              </a:rPr>
              <a:t>unaprjeđenje procesa kulturnih i kreativnih industrija u svrhu prilagodbe jedinstvenom </a:t>
            </a:r>
            <a:r>
              <a:rPr lang="hr-HR" dirty="0">
                <a:solidFill>
                  <a:schemeClr val="tx1"/>
                </a:solidFill>
              </a:rPr>
              <a:t>	  </a:t>
            </a:r>
            <a:r>
              <a:rPr lang="vi-VN" dirty="0">
                <a:solidFill>
                  <a:schemeClr val="tx1"/>
                </a:solidFill>
              </a:rPr>
              <a:t>digitalnom tržištu </a:t>
            </a:r>
            <a:endParaRPr lang="hr-HR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chemeClr val="tx1"/>
                </a:solidFill>
              </a:rPr>
              <a:t>	-</a:t>
            </a:r>
            <a:r>
              <a:rPr lang="vi-VN" dirty="0">
                <a:solidFill>
                  <a:schemeClr val="tx1"/>
                </a:solidFill>
              </a:rPr>
              <a:t> aktivnosti ulaganja u materijalnu i nematerijalnu imovinu u cilju jačanja kapaciteta i stvaranja </a:t>
            </a:r>
            <a:r>
              <a:rPr lang="hr-HR" dirty="0">
                <a:solidFill>
                  <a:schemeClr val="tx1"/>
                </a:solidFill>
              </a:rPr>
              <a:t>	   </a:t>
            </a:r>
            <a:r>
              <a:rPr lang="vi-VN" dirty="0">
                <a:solidFill>
                  <a:schemeClr val="tx1"/>
                </a:solidFill>
              </a:rPr>
              <a:t>novih inovativnih proizvoda i usluga u cilju reformiranja poslovanja</a:t>
            </a:r>
            <a:endParaRPr lang="hr-HR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r-HR" dirty="0">
                <a:solidFill>
                  <a:schemeClr val="tx1"/>
                </a:solidFill>
              </a:rPr>
              <a:t>	- </a:t>
            </a:r>
            <a:r>
              <a:rPr lang="vi-VN" dirty="0">
                <a:solidFill>
                  <a:schemeClr val="tx1"/>
                </a:solidFill>
              </a:rPr>
              <a:t>plasman i distribucija novih proizvoda i usluga uključujući promociju i promidžbu </a:t>
            </a:r>
            <a:endParaRPr lang="hr-HR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877272"/>
            <a:ext cx="151765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2936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Vaučeri za digitalizaciju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Cilj:  </a:t>
            </a:r>
            <a:r>
              <a:rPr lang="hr-HR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jačanje kapaciteta MSP-ova za provedbu digitalizacije i početak procesa digitalne transformacije</a:t>
            </a:r>
          </a:p>
          <a:p>
            <a:pPr marL="0" indent="0">
              <a:buNone/>
            </a:pPr>
            <a:endParaRPr lang="hr-HR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r-HR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Prihvatljivi korisnici: </a:t>
            </a:r>
            <a:r>
              <a:rPr lang="hr-HR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MSP-ovi u suradnji s istraživačkim ustanovama i velikim poduzećima.</a:t>
            </a:r>
          </a:p>
          <a:p>
            <a:endParaRPr lang="hr-HR"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hr-HR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Aktivnosti: </a:t>
            </a:r>
            <a:r>
              <a:rPr lang="hr-HR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 vaučera za digitalizaciju obuhvaćat će nekoliko vrsta vaučera, tj. kategorija usluga, ovisno o potrebama MSP-ova: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hr-HR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Vaučer za poboljšanje digitalnih vještina, vaučer za strategiju digitalnu transformaciju, vaučer za digitalni marketing, vaučer za </a:t>
            </a:r>
            <a:r>
              <a:rPr lang="hr-HR" sz="10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kibernetičku</a:t>
            </a:r>
            <a:r>
              <a:rPr lang="hr-HR" sz="1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otpornost, vaučer za razvoj ili primjenu složenih  digitalnih proizvoda i usluga.</a:t>
            </a:r>
          </a:p>
          <a:p>
            <a:pPr marL="0" indent="0">
              <a:buNone/>
            </a:pPr>
            <a:endParaRPr lang="hr-HR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r-HR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Financiranje: </a:t>
            </a:r>
            <a:r>
              <a:rPr lang="hr-HR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 75.000 kn – 150.000 kn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973763"/>
            <a:ext cx="151765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4364038"/>
            <a:ext cx="260032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4168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Bespovratne potpore za digitalizaciju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vi-VN" sz="1600" b="1" dirty="0">
                <a:solidFill>
                  <a:schemeClr val="tx1"/>
                </a:solidFill>
              </a:rPr>
              <a:t>Cilj: </a:t>
            </a:r>
            <a:r>
              <a:rPr lang="vi-VN" sz="1600" dirty="0">
                <a:solidFill>
                  <a:schemeClr val="tx1"/>
                </a:solidFill>
              </a:rPr>
              <a:t>podržati digitalnu transformaciju hrvatskih poduzeća omogućavanjem financijske podrške za uvođenje digitalnih rješenja u poslovanje.</a:t>
            </a:r>
          </a:p>
          <a:p>
            <a:r>
              <a:rPr lang="vi-VN" sz="1600" b="1" dirty="0">
                <a:solidFill>
                  <a:schemeClr val="tx1"/>
                </a:solidFill>
              </a:rPr>
              <a:t>Prihvatljivi korisnici: </a:t>
            </a:r>
            <a:r>
              <a:rPr lang="vi-VN" sz="1600" dirty="0">
                <a:solidFill>
                  <a:schemeClr val="tx1"/>
                </a:solidFill>
              </a:rPr>
              <a:t>MSP-ovi</a:t>
            </a:r>
          </a:p>
          <a:p>
            <a:r>
              <a:rPr lang="vi-VN" sz="1600" b="1" dirty="0">
                <a:solidFill>
                  <a:schemeClr val="tx1"/>
                </a:solidFill>
              </a:rPr>
              <a:t>Aktivnosti: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vi-VN" sz="1400" dirty="0">
                <a:solidFill>
                  <a:schemeClr val="tx1"/>
                </a:solidFill>
              </a:rPr>
              <a:t>uvođenje novog načina poslovanja poduzeća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vi-VN" sz="1400" dirty="0">
                <a:solidFill>
                  <a:schemeClr val="tx1"/>
                </a:solidFill>
              </a:rPr>
              <a:t>vidljivo poboljšanje u pogledu novih proizvodnih sposobnosti</a:t>
            </a:r>
            <a:r>
              <a:rPr lang="hr-HR" sz="1400" dirty="0">
                <a:solidFill>
                  <a:schemeClr val="tx1"/>
                </a:solidFill>
              </a:rPr>
              <a:t>  </a:t>
            </a:r>
            <a:r>
              <a:rPr lang="vi-VN" sz="1400" dirty="0">
                <a:solidFill>
                  <a:schemeClr val="tx1"/>
                </a:solidFill>
              </a:rPr>
              <a:t>ili mogućnosti isporuke ili poslovnih</a:t>
            </a:r>
            <a:r>
              <a:rPr lang="hr-HR" sz="1400" dirty="0">
                <a:solidFill>
                  <a:schemeClr val="tx1"/>
                </a:solidFill>
              </a:rPr>
              <a:t> </a:t>
            </a:r>
            <a:r>
              <a:rPr lang="vi-VN" sz="1400" dirty="0">
                <a:solidFill>
                  <a:schemeClr val="tx1"/>
                </a:solidFill>
              </a:rPr>
              <a:t>praksi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vi-VN" sz="1400" dirty="0">
                <a:solidFill>
                  <a:schemeClr val="tx1"/>
                </a:solidFill>
              </a:rPr>
              <a:t>Projekti će morati uključivati određenu razinu inovacija i rizika i neće smijeti biti usredotočeni na rutinske</a:t>
            </a:r>
            <a:r>
              <a:rPr lang="hr-HR" sz="1400" dirty="0">
                <a:solidFill>
                  <a:schemeClr val="tx1"/>
                </a:solidFill>
              </a:rPr>
              <a:t> </a:t>
            </a:r>
            <a:r>
              <a:rPr lang="vi-VN" sz="1400" dirty="0">
                <a:solidFill>
                  <a:schemeClr val="tx1"/>
                </a:solidFill>
              </a:rPr>
              <a:t>operativne promjene ili prilagodbe poslovanja zbog promjena propisa.</a:t>
            </a:r>
            <a:endParaRPr lang="hr-HR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vi-VN" sz="1600" dirty="0">
              <a:solidFill>
                <a:schemeClr val="tx1"/>
              </a:solidFill>
            </a:endParaRPr>
          </a:p>
          <a:p>
            <a:r>
              <a:rPr lang="vi-VN" sz="1600" b="1" dirty="0">
                <a:solidFill>
                  <a:schemeClr val="tx1"/>
                </a:solidFill>
              </a:rPr>
              <a:t>Financiranje: </a:t>
            </a:r>
            <a:r>
              <a:rPr lang="vi-VN" sz="1600" dirty="0">
                <a:solidFill>
                  <a:schemeClr val="tx1"/>
                </a:solidFill>
              </a:rPr>
              <a:t>do 750.000 kn po projektu</a:t>
            </a:r>
            <a:endParaRPr lang="hr-HR" sz="1600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973763"/>
            <a:ext cx="151765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4207070"/>
            <a:ext cx="260032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585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11560"/>
          </a:xfrm>
        </p:spPr>
        <p:txBody>
          <a:bodyPr/>
          <a:lstStyle/>
          <a:p>
            <a:r>
              <a:rPr lang="hr-HR" sz="2400" dirty="0"/>
              <a:t>Poticanje energetske učinkovitosti, </a:t>
            </a:r>
            <a:r>
              <a:rPr lang="hr-HR" sz="2400" dirty="0" err="1"/>
              <a:t>toplinarstva</a:t>
            </a:r>
            <a:r>
              <a:rPr lang="hr-HR" sz="2400" dirty="0"/>
              <a:t> i obnovljivih izvora energije za </a:t>
            </a:r>
            <a:r>
              <a:rPr lang="hr-HR" sz="2400" dirty="0" err="1"/>
              <a:t>dekarbonizaciju</a:t>
            </a:r>
            <a:r>
              <a:rPr lang="hr-HR" sz="2400" dirty="0"/>
              <a:t> </a:t>
            </a:r>
            <a:r>
              <a:rPr lang="hr-HR" sz="2400" dirty="0" err="1"/>
              <a:t>ener.sektora</a:t>
            </a:r>
            <a:endParaRPr lang="hr-HR" sz="2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-HR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Cilj: </a:t>
            </a:r>
            <a:r>
              <a:rPr lang="hr-HR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Investicijom se planira poticati energetska učinkovitost i korištenje obnovljivih izvora energije u industriji te modernizacija sustava </a:t>
            </a:r>
            <a:r>
              <a:rPr lang="hr-HR" sz="1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toplinarstva</a:t>
            </a:r>
            <a:r>
              <a:rPr lang="hr-HR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kao mjere kojima će se dekarbonizirati veliki potrošači energije, dekarbonizirati pojedinačna potrošnja energije i smanjiti pritisak na energetski sustav.</a:t>
            </a:r>
          </a:p>
          <a:p>
            <a:pPr algn="just"/>
            <a:endParaRPr lang="hr-HR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hr-HR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Prihvatljivi korisnici: </a:t>
            </a:r>
            <a:r>
              <a:rPr lang="hr-HR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Poduzeća u industriji (i velika poduzeća)</a:t>
            </a:r>
          </a:p>
          <a:p>
            <a:pPr algn="just"/>
            <a:endParaRPr lang="hr-HR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hr-HR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Aktivnosti: </a:t>
            </a:r>
            <a:r>
              <a:rPr lang="hr-HR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Korištenje geotermalne energije u </a:t>
            </a:r>
            <a:r>
              <a:rPr lang="hr-HR" sz="1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toplinarstvu</a:t>
            </a:r>
            <a:r>
              <a:rPr lang="hr-HR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energetska učinkovitost i korištenje obnovljivih izvora energije u industriji. Kroz mjeru bi se financiralo mjerenje potencijala i djelomično istražne radnje za 6 projekata vezanih uz korištenje geotermalne energije u </a:t>
            </a:r>
            <a:r>
              <a:rPr lang="hr-HR" sz="16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toplinarstvu</a:t>
            </a:r>
            <a:r>
              <a:rPr lang="hr-HR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/>
            <a:endParaRPr lang="hr-HR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hr-H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Financiranje</a:t>
            </a:r>
            <a:r>
              <a:rPr lang="hr-HR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hr-HR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</a:t>
            </a:r>
            <a:r>
              <a:rPr lang="hr-HR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iznos): Nije definirano </a:t>
            </a:r>
          </a:p>
          <a:p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973763"/>
            <a:ext cx="151765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5958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/>
              <a:t>Jačanje održivosti te poticanje zelene i digitalne tranzicije  poduzetnika u sektoru turizma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Cilj: </a:t>
            </a:r>
            <a:r>
              <a:rPr lang="hr-HR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doprinijeti razvoju održivog turizma kroz zelenu i digitalnu tranziciju održivosti poslovanja poduzetnika u turizmu i ugostiteljstvu.</a:t>
            </a:r>
          </a:p>
          <a:p>
            <a:endParaRPr lang="hr-HR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hr-HR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r-H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Prihvatljivi korisnici: </a:t>
            </a:r>
            <a:r>
              <a:rPr lang="hr-HR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HTZ, mala, srednja i velika poduzeća u djelatnosti turizma i ugostiteljstva, uključujući putničke agencije, turoperatore i ostale rezervacijske usluge te djelatnosti iznajmljivanja i davanja u zakup (</a:t>
            </a:r>
            <a:r>
              <a:rPr lang="hr-HR" sz="1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leasing</a:t>
            </a:r>
            <a:r>
              <a:rPr lang="hr-HR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plovnih prijevoznih sredstava i djelatnosti zabavnih i tematskih parkova; mala, srednja i velika poduzeća vezanim proizvodnim i uslužnim djelatnostima u lancu vrijednosti turizma, znanstvene, istraživačke institucije.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973763"/>
            <a:ext cx="151765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3861048"/>
            <a:ext cx="3486121" cy="195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971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dirty="0"/>
              <a:t>Jačanje održivosti te poticanje zelene i digitalne tranzicije  poduzetnika u sektoru turizma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vi-VN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Aktivnosti: </a:t>
            </a:r>
            <a:r>
              <a:rPr lang="vi-VN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Potpora razvoju turističke ponude i sadržaja te procesima u turističkom poslovanju prihvatljivima za</a:t>
            </a:r>
            <a:r>
              <a:rPr lang="hr-HR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okoliš i učinkovitost resursa kod malih, srednjih i velikih poduzeća, uključujući ulaganja: </a:t>
            </a:r>
            <a:endParaRPr lang="hr-HR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vi-VN" sz="10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objekte, okoliš i opremu,</a:t>
            </a:r>
            <a:r>
              <a:rPr lang="hr-HR" sz="10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10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razvoj inovativnih turističkih proizvoda, </a:t>
            </a:r>
            <a:endParaRPr lang="hr-HR" sz="105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vi-VN" sz="10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uvođenje kružnog gospodarstva, ulaganja u opremu za postizanje i povećanje higijenskih-zdravstvenih i sigurnosnih uvjeta, osiguravanje preduvjeta za dobivanje eko certifikata (npr. EU</a:t>
            </a:r>
            <a:r>
              <a:rPr lang="hr-HR" sz="10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10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ecolabel), </a:t>
            </a:r>
            <a:endParaRPr lang="hr-HR" sz="105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vi-VN" sz="10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povećanje energetske učinkovitosti i korištenje obnovljivih izvora energije, nabava opreme za digitalizaciju turističkog poslovanja kod malih, srednjih i velikih poduzeća. </a:t>
            </a:r>
            <a:endParaRPr lang="hr-HR" sz="105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vi-VN" sz="10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Vezano na projekte digitalizacije najmanje 50%</a:t>
            </a:r>
            <a:r>
              <a:rPr lang="hr-HR" sz="10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105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tih ulaganja bit će usmjereno na digitalizaciju poduzetnika u lancu vrijednosti turizma u skladu s kriterijima smanjenja emisije stakleničkih plinova ili energetske učinkovitosti. </a:t>
            </a:r>
            <a:endParaRPr lang="hr-HR" sz="105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973763"/>
            <a:ext cx="151765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312" y="400506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4332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ESIF zajmovi </a:t>
            </a:r>
            <a:r>
              <a:rPr lang="hr-HR" dirty="0" err="1"/>
              <a:t>Hamag</a:t>
            </a:r>
            <a:r>
              <a:rPr lang="hr-HR" dirty="0"/>
              <a:t> </a:t>
            </a:r>
            <a:r>
              <a:rPr lang="hr-HR" dirty="0" err="1"/>
              <a:t>bicro</a:t>
            </a:r>
            <a:r>
              <a:rPr lang="hr-HR" dirty="0"/>
              <a:t>-a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sz="1800" b="1" dirty="0">
                <a:solidFill>
                  <a:schemeClr val="tx1"/>
                </a:solidFill>
              </a:rPr>
              <a:t>Mikro i mali zajam za ruralni zajam</a:t>
            </a:r>
          </a:p>
          <a:p>
            <a:endParaRPr lang="hr-HR" sz="1800" b="1" dirty="0">
              <a:solidFill>
                <a:schemeClr val="tx1"/>
              </a:solidFill>
            </a:endParaRPr>
          </a:p>
          <a:p>
            <a:r>
              <a:rPr lang="pl-PL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 1.000,00 EUR do 25.000,00 EUR, odnosno od 25.000,01 do 100.000,00 EUR</a:t>
            </a:r>
          </a:p>
          <a:p>
            <a:r>
              <a:rPr lang="pl-PL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Kamata: </a:t>
            </a:r>
            <a:r>
              <a:rPr lang="pl-PL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0,1% i 0,25%, ovisno o razvijenosti JLS ulaganja</a:t>
            </a:r>
          </a:p>
          <a:p>
            <a:r>
              <a:rPr lang="pl-PL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Poček: </a:t>
            </a:r>
            <a:r>
              <a:rPr lang="pl-PL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12 mjeseci ukoliko je rok otplate minimalno 2 godine</a:t>
            </a:r>
          </a:p>
          <a:p>
            <a:r>
              <a:rPr lang="pl-PL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Rok otplate: </a:t>
            </a:r>
            <a:r>
              <a:rPr lang="pl-PL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Do 5 godina, odnosno 10 godina uključujući poček</a:t>
            </a:r>
          </a:p>
          <a:p>
            <a:endParaRPr lang="hr-HR" b="1" dirty="0">
              <a:solidFill>
                <a:schemeClr val="tx1"/>
              </a:solidFill>
            </a:endParaRP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hr-HR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Mikro i mali investicijski zajam</a:t>
            </a:r>
          </a:p>
          <a:p>
            <a:pPr marL="0" indent="0">
              <a:buNone/>
            </a:pPr>
            <a:endParaRPr lang="hr-HR" sz="1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 1.000,00 EUR do 25.000,00 EUR, odnosno od 25.000,01 do 50.000,00 EUR</a:t>
            </a:r>
          </a:p>
          <a:p>
            <a:r>
              <a:rPr lang="hr-H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Kamata: </a:t>
            </a:r>
            <a:r>
              <a:rPr lang="hr-HR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0,1%-0,5%</a:t>
            </a:r>
          </a:p>
          <a:p>
            <a:r>
              <a:rPr lang="pl-PL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Poček: </a:t>
            </a:r>
            <a:r>
              <a:rPr lang="pl-PL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12 mjeseci ukoliko je rok otplate minimalno 2 godine</a:t>
            </a:r>
          </a:p>
          <a:p>
            <a:r>
              <a:rPr lang="hr-H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Rok otplate: </a:t>
            </a:r>
            <a:r>
              <a:rPr lang="hr-HR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5 godina, odnosno 10 godina uključujući poček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973763"/>
            <a:ext cx="151765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5427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INFO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8022664" cy="45262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hr-H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E-inkubator SRIJEDOM 7:30-14:30 </a:t>
            </a:r>
            <a:r>
              <a:rPr lang="hr-HR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Usluge HZZ-a u Pleternici, pomoć poduzetnicima i nezaposlenim osobama s područja Grada Pleternice</a:t>
            </a:r>
          </a:p>
          <a:p>
            <a:pPr marL="0" indent="0">
              <a:buNone/>
            </a:pPr>
            <a:endParaRPr lang="hr-HR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hr-HR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E-inkubator – FINA-e</a:t>
            </a:r>
          </a:p>
          <a:p>
            <a:pPr marL="0" indent="0">
              <a:buNone/>
            </a:pPr>
            <a:endParaRPr lang="hr-HR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hr-HR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E-inkubator – uskoro HZMO</a:t>
            </a:r>
          </a:p>
          <a:p>
            <a:pPr marL="0" indent="0">
              <a:buNone/>
            </a:pPr>
            <a:endParaRPr lang="hr-HR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973763"/>
            <a:ext cx="151765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629" y="3863340"/>
            <a:ext cx="28289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916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Hvala na pažnji!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Clr>
                <a:srgbClr val="98C723"/>
              </a:buClr>
              <a:buSzPct val="100000"/>
              <a:buNone/>
            </a:pPr>
            <a:r>
              <a:rPr lang="hr-HR" sz="1900" i="1" u="sng" dirty="0">
                <a:solidFill>
                  <a:srgbClr val="E7ECED">
                    <a:lumMod val="10000"/>
                  </a:srgbClr>
                </a:solidFill>
                <a:latin typeface="Arial"/>
              </a:rPr>
              <a:t>Za više informacija posjetite nas u Poduzetničkom centru Pleternica, svakim radim danom od 7 do 15 h.</a:t>
            </a:r>
          </a:p>
          <a:p>
            <a:pPr marL="0" lvl="0" indent="0">
              <a:buClr>
                <a:srgbClr val="98C723"/>
              </a:buClr>
              <a:buSzPct val="100000"/>
              <a:buNone/>
            </a:pPr>
            <a:endParaRPr lang="hr-HR" sz="1900" dirty="0">
              <a:solidFill>
                <a:srgbClr val="E7ECED">
                  <a:lumMod val="10000"/>
                </a:srgbClr>
              </a:solidFill>
              <a:latin typeface="Arial"/>
            </a:endParaRPr>
          </a:p>
          <a:p>
            <a:pPr marL="0" lvl="0" indent="0">
              <a:buClr>
                <a:srgbClr val="98C723"/>
              </a:buClr>
              <a:buSzPct val="100000"/>
              <a:buNone/>
            </a:pPr>
            <a:r>
              <a:rPr lang="hr-HR" sz="1900" dirty="0">
                <a:solidFill>
                  <a:srgbClr val="E7ECED">
                    <a:lumMod val="10000"/>
                  </a:srgbClr>
                </a:solidFill>
                <a:latin typeface="Arial"/>
              </a:rPr>
              <a:t>Kontakt: </a:t>
            </a:r>
          </a:p>
          <a:p>
            <a:pPr marL="0" lvl="0" indent="0">
              <a:buClr>
                <a:srgbClr val="98C723"/>
              </a:buClr>
              <a:buSzPct val="100000"/>
              <a:buNone/>
            </a:pPr>
            <a:r>
              <a:rPr lang="hr-HR" sz="1900" dirty="0">
                <a:solidFill>
                  <a:srgbClr val="E7ECED">
                    <a:lumMod val="10000"/>
                  </a:srgbClr>
                </a:solidFill>
                <a:latin typeface="Arial"/>
              </a:rPr>
              <a:t>Poduzetnički centar Pleternica d.o.o.</a:t>
            </a:r>
          </a:p>
          <a:p>
            <a:pPr marL="0" lvl="0" indent="0">
              <a:buClr>
                <a:srgbClr val="98C723"/>
              </a:buClr>
              <a:buSzPct val="100000"/>
              <a:buNone/>
            </a:pPr>
            <a:r>
              <a:rPr lang="hr-HR" sz="1900" dirty="0" err="1">
                <a:solidFill>
                  <a:srgbClr val="E7ECED">
                    <a:lumMod val="10000"/>
                  </a:srgbClr>
                </a:solidFill>
                <a:latin typeface="Arial"/>
              </a:rPr>
              <a:t>Tel</a:t>
            </a:r>
            <a:r>
              <a:rPr lang="hr-HR" sz="1900" dirty="0">
                <a:solidFill>
                  <a:srgbClr val="E7ECED">
                    <a:lumMod val="10000"/>
                  </a:srgbClr>
                </a:solidFill>
                <a:latin typeface="Arial"/>
              </a:rPr>
              <a:t>: 034/252-125 </a:t>
            </a:r>
          </a:p>
          <a:p>
            <a:pPr marL="0" lvl="0" indent="0">
              <a:buClr>
                <a:srgbClr val="98C723"/>
              </a:buClr>
              <a:buSzPct val="100000"/>
              <a:buNone/>
            </a:pPr>
            <a:endParaRPr lang="hr-HR" sz="1900" dirty="0">
              <a:solidFill>
                <a:srgbClr val="E7ECED">
                  <a:lumMod val="10000"/>
                </a:srgbClr>
              </a:solidFill>
              <a:latin typeface="Arial"/>
            </a:endParaRPr>
          </a:p>
          <a:p>
            <a:pPr marL="0" lvl="0" indent="0">
              <a:buClr>
                <a:srgbClr val="98C723"/>
              </a:buClr>
              <a:buSzPct val="100000"/>
              <a:buNone/>
            </a:pPr>
            <a:endParaRPr lang="hr-HR" sz="1900" dirty="0">
              <a:solidFill>
                <a:srgbClr val="E7ECED">
                  <a:lumMod val="10000"/>
                </a:srgbClr>
              </a:solidFill>
              <a:latin typeface="Arial"/>
            </a:endParaRPr>
          </a:p>
          <a:p>
            <a:pPr marL="0" lvl="0" indent="0">
              <a:buClr>
                <a:srgbClr val="98C723"/>
              </a:buClr>
              <a:buSzPct val="100000"/>
              <a:buNone/>
            </a:pPr>
            <a:r>
              <a:rPr lang="hr-HR" sz="1900" dirty="0">
                <a:solidFill>
                  <a:srgbClr val="E7ECED">
                    <a:lumMod val="10000"/>
                  </a:srgbClr>
                </a:solidFill>
                <a:latin typeface="Arial"/>
                <a:hlinkClick r:id="rId2"/>
              </a:rPr>
              <a:t>https://pcpl.hr/</a:t>
            </a:r>
            <a:r>
              <a:rPr lang="hr-HR" sz="1900" dirty="0">
                <a:solidFill>
                  <a:srgbClr val="E7ECED">
                    <a:lumMod val="10000"/>
                  </a:srgbClr>
                </a:solidFill>
                <a:latin typeface="Arial"/>
              </a:rPr>
              <a:t> </a:t>
            </a:r>
          </a:p>
          <a:p>
            <a:pPr marL="0" lvl="0" indent="0">
              <a:buClr>
                <a:srgbClr val="98C723"/>
              </a:buClr>
              <a:buSzPct val="100000"/>
              <a:buNone/>
            </a:pPr>
            <a:r>
              <a:rPr lang="hr-HR" sz="1900" dirty="0" err="1">
                <a:solidFill>
                  <a:srgbClr val="E7ECED">
                    <a:lumMod val="10000"/>
                  </a:srgbClr>
                </a:solidFill>
                <a:latin typeface="Arial"/>
                <a:hlinkClick r:id="rId3"/>
              </a:rPr>
              <a:t>info</a:t>
            </a:r>
            <a:r>
              <a:rPr lang="hr-HR" sz="1900" dirty="0">
                <a:solidFill>
                  <a:srgbClr val="E7ECED">
                    <a:lumMod val="10000"/>
                  </a:srgbClr>
                </a:solidFill>
                <a:latin typeface="Arial"/>
                <a:hlinkClick r:id="rId3"/>
              </a:rPr>
              <a:t>@</a:t>
            </a:r>
            <a:r>
              <a:rPr lang="hr-HR" sz="1900" dirty="0" err="1">
                <a:solidFill>
                  <a:srgbClr val="E7ECED">
                    <a:lumMod val="10000"/>
                  </a:srgbClr>
                </a:solidFill>
                <a:latin typeface="Arial"/>
                <a:hlinkClick r:id="rId3"/>
              </a:rPr>
              <a:t>plink.hr</a:t>
            </a:r>
            <a:r>
              <a:rPr lang="hr-HR" sz="1900" dirty="0">
                <a:solidFill>
                  <a:srgbClr val="E7ECED">
                    <a:lumMod val="10000"/>
                  </a:srgbClr>
                </a:solidFill>
                <a:latin typeface="Arial"/>
              </a:rPr>
              <a:t>  </a:t>
            </a:r>
          </a:p>
          <a:p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12976"/>
            <a:ext cx="4359275" cy="29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973763"/>
            <a:ext cx="151765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623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68152"/>
          </a:xfrm>
        </p:spPr>
        <p:txBody>
          <a:bodyPr/>
          <a:lstStyle/>
          <a:p>
            <a:r>
              <a:rPr lang="hr-HR" sz="4400" dirty="0"/>
              <a:t>Natječaj: Bespovratne potpore za novoosnovana poduzeća (1)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vi-VN" sz="1900" b="1" dirty="0">
                <a:solidFill>
                  <a:schemeClr val="tx1"/>
                </a:solidFill>
              </a:rPr>
              <a:t>Cilj/Svrha natječaja</a:t>
            </a:r>
            <a:r>
              <a:rPr lang="vi-VN" sz="1900" dirty="0">
                <a:solidFill>
                  <a:schemeClr val="tx1"/>
                </a:solidFill>
              </a:rPr>
              <a:t>: </a:t>
            </a:r>
            <a:endParaRPr lang="hr-HR" sz="1900" dirty="0">
              <a:solidFill>
                <a:schemeClr val="tx1"/>
              </a:solidFill>
            </a:endParaRPr>
          </a:p>
          <a:p>
            <a:pPr marL="400050" lvl="1" indent="0" algn="just">
              <a:buNone/>
            </a:pPr>
            <a:r>
              <a:rPr lang="vi-VN" sz="1500" dirty="0">
                <a:solidFill>
                  <a:schemeClr val="tx1"/>
                </a:solidFill>
              </a:rPr>
              <a:t>Potaknuti rast novoosnovanih poduzeća koja razvijaju inovacije (proizvode, usluge ili</a:t>
            </a:r>
            <a:r>
              <a:rPr lang="hr-HR" sz="1500" dirty="0">
                <a:solidFill>
                  <a:schemeClr val="tx1"/>
                </a:solidFill>
              </a:rPr>
              <a:t> </a:t>
            </a:r>
            <a:r>
              <a:rPr lang="vi-VN" sz="1500" dirty="0">
                <a:solidFill>
                  <a:schemeClr val="tx1"/>
                </a:solidFill>
              </a:rPr>
              <a:t>tehnologije) bazirane na znanju ili visokim tehnologijama, koji su novi ili znatno poboljšani u usporedbi s</a:t>
            </a:r>
            <a:r>
              <a:rPr lang="hr-HR" sz="1500" dirty="0">
                <a:solidFill>
                  <a:schemeClr val="tx1"/>
                </a:solidFill>
              </a:rPr>
              <a:t> </a:t>
            </a:r>
            <a:r>
              <a:rPr lang="vi-VN" sz="1500" dirty="0">
                <a:solidFill>
                  <a:schemeClr val="tx1"/>
                </a:solidFill>
              </a:rPr>
              <a:t>dostignućima na tržištu. </a:t>
            </a:r>
            <a:endParaRPr lang="hr-HR" sz="1500" dirty="0">
              <a:solidFill>
                <a:schemeClr val="tx1"/>
              </a:solidFill>
            </a:endParaRPr>
          </a:p>
          <a:p>
            <a:pPr marL="400050" lvl="1" indent="0" algn="just">
              <a:buNone/>
            </a:pPr>
            <a:r>
              <a:rPr lang="vi-VN" sz="1500" dirty="0">
                <a:solidFill>
                  <a:schemeClr val="tx1"/>
                </a:solidFill>
              </a:rPr>
              <a:t>Podržat će se projekti u pred-komercijalnoj fazi za budući razvoj i komercijalizaciju</a:t>
            </a:r>
            <a:r>
              <a:rPr lang="hr-HR" sz="1500" dirty="0">
                <a:solidFill>
                  <a:schemeClr val="tx1"/>
                </a:solidFill>
              </a:rPr>
              <a:t> </a:t>
            </a:r>
            <a:r>
              <a:rPr lang="vi-VN" sz="1500" dirty="0">
                <a:solidFill>
                  <a:schemeClr val="tx1"/>
                </a:solidFill>
              </a:rPr>
              <a:t>proizvoda/usluga, tehnologija, povećanje proizvodnih kapaciteta povezanih s projektom, i povećanje spremnosti</a:t>
            </a:r>
            <a:r>
              <a:rPr lang="hr-HR" sz="1500" dirty="0">
                <a:solidFill>
                  <a:schemeClr val="tx1"/>
                </a:solidFill>
              </a:rPr>
              <a:t> </a:t>
            </a:r>
            <a:r>
              <a:rPr lang="vi-VN" sz="1500" dirty="0">
                <a:solidFill>
                  <a:schemeClr val="tx1"/>
                </a:solidFill>
              </a:rPr>
              <a:t>poduzeća za investicije.</a:t>
            </a:r>
            <a:endParaRPr lang="hr-HR" sz="15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vi-VN" sz="23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vi-VN" sz="1900" b="1" dirty="0">
                <a:solidFill>
                  <a:schemeClr val="tx1"/>
                </a:solidFill>
              </a:rPr>
              <a:t>PRIHVATLJIVI PRIJAVITELJI: </a:t>
            </a:r>
            <a:endParaRPr lang="hr-HR" sz="1900" b="1" dirty="0">
              <a:solidFill>
                <a:schemeClr val="tx1"/>
              </a:solidFill>
            </a:endParaRPr>
          </a:p>
          <a:p>
            <a:pPr marL="400050" lvl="1" indent="0" algn="just">
              <a:buNone/>
            </a:pPr>
            <a:r>
              <a:rPr lang="vi-VN" sz="1500" dirty="0">
                <a:solidFill>
                  <a:schemeClr val="tx1"/>
                </a:solidFill>
              </a:rPr>
              <a:t>Novoosnovani inovativni MSP-i s koji su osnovani najviše 5 godina prije dana</a:t>
            </a:r>
            <a:r>
              <a:rPr lang="hr-HR" sz="1500" dirty="0">
                <a:solidFill>
                  <a:schemeClr val="tx1"/>
                </a:solidFill>
              </a:rPr>
              <a:t> </a:t>
            </a:r>
            <a:r>
              <a:rPr lang="vi-VN" sz="1500" dirty="0">
                <a:solidFill>
                  <a:schemeClr val="tx1"/>
                </a:solidFill>
              </a:rPr>
              <a:t>podnošenja projektnog prijedloga. Također, Prijavitelj mora biti osnovan najmanje trideset (30) dana prije dana</a:t>
            </a:r>
            <a:r>
              <a:rPr lang="hr-HR" sz="1500" dirty="0">
                <a:solidFill>
                  <a:schemeClr val="tx1"/>
                </a:solidFill>
              </a:rPr>
              <a:t> </a:t>
            </a:r>
            <a:r>
              <a:rPr lang="vi-VN" sz="1500" dirty="0">
                <a:solidFill>
                  <a:schemeClr val="tx1"/>
                </a:solidFill>
              </a:rPr>
              <a:t>predaje projektnog prijedloga.</a:t>
            </a:r>
            <a:endParaRPr lang="hr-HR" sz="15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vi-VN" sz="23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vi-VN" sz="1900" b="1" dirty="0">
                <a:solidFill>
                  <a:schemeClr val="tx1"/>
                </a:solidFill>
              </a:rPr>
              <a:t>Visina potpore: </a:t>
            </a:r>
            <a:r>
              <a:rPr lang="vi-VN" sz="2300" dirty="0">
                <a:solidFill>
                  <a:schemeClr val="tx1"/>
                </a:solidFill>
              </a:rPr>
              <a:t>max: 1.000.000 kn</a:t>
            </a:r>
          </a:p>
          <a:p>
            <a:pPr marL="0" indent="0" algn="just">
              <a:buNone/>
            </a:pPr>
            <a:r>
              <a:rPr lang="hr-HR" sz="2300" dirty="0">
                <a:solidFill>
                  <a:schemeClr val="tx1"/>
                </a:solidFill>
              </a:rPr>
              <a:t>	                    </a:t>
            </a:r>
            <a:r>
              <a:rPr lang="vi-VN" sz="2300" dirty="0">
                <a:solidFill>
                  <a:schemeClr val="tx1"/>
                </a:solidFill>
              </a:rPr>
              <a:t>min: 200.000 kn</a:t>
            </a:r>
            <a:endParaRPr lang="hr-HR" sz="23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vi-VN" sz="23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vi-VN" sz="1900" b="1" dirty="0">
                <a:solidFill>
                  <a:schemeClr val="tx1"/>
                </a:solidFill>
              </a:rPr>
              <a:t>Sufinanciranje: </a:t>
            </a:r>
            <a:r>
              <a:rPr lang="vi-VN" sz="2300" dirty="0">
                <a:solidFill>
                  <a:schemeClr val="tx1"/>
                </a:solidFill>
              </a:rPr>
              <a:t>85%</a:t>
            </a:r>
            <a:endParaRPr lang="hr-HR" sz="2300" dirty="0">
              <a:solidFill>
                <a:schemeClr val="tx1"/>
              </a:solidFill>
            </a:endParaRPr>
          </a:p>
          <a:p>
            <a:endParaRPr lang="vi-VN" dirty="0"/>
          </a:p>
        </p:txBody>
      </p:sp>
      <p:pic>
        <p:nvPicPr>
          <p:cNvPr id="4" name="Slika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980456"/>
            <a:ext cx="1518285" cy="88582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4050" y="4612729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298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68152"/>
          </a:xfrm>
        </p:spPr>
        <p:txBody>
          <a:bodyPr/>
          <a:lstStyle/>
          <a:p>
            <a:r>
              <a:rPr lang="hr-HR" sz="4400" dirty="0"/>
              <a:t>Natječaj: Bespovratne potpore za novoosnovana poduzeća (2)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vi-VN" b="1" dirty="0">
                <a:solidFill>
                  <a:schemeClr val="tx1"/>
                </a:solidFill>
              </a:rPr>
              <a:t>Rok za podnošenje: </a:t>
            </a:r>
            <a:r>
              <a:rPr lang="vi-VN" sz="2100" dirty="0">
                <a:solidFill>
                  <a:schemeClr val="tx1"/>
                </a:solidFill>
              </a:rPr>
              <a:t>30. lipnja 2023. ili do iskorištenja sredstava</a:t>
            </a:r>
            <a:endParaRPr lang="hr-HR" sz="2100" dirty="0">
              <a:solidFill>
                <a:schemeClr val="tx1"/>
              </a:solidFill>
            </a:endParaRPr>
          </a:p>
          <a:p>
            <a:endParaRPr lang="vi-VN" sz="2100" dirty="0">
              <a:solidFill>
                <a:schemeClr val="tx1"/>
              </a:solidFill>
            </a:endParaRPr>
          </a:p>
          <a:p>
            <a:r>
              <a:rPr lang="vi-VN" sz="2100" dirty="0">
                <a:solidFill>
                  <a:schemeClr val="tx1"/>
                </a:solidFill>
              </a:rPr>
              <a:t>Podnošenje projektnog prijedloga dozvoljeno je najranije od 01. lipnja 2022. godine</a:t>
            </a:r>
            <a:endParaRPr lang="hr-HR" sz="2100" dirty="0">
              <a:solidFill>
                <a:schemeClr val="tx1"/>
              </a:solidFill>
            </a:endParaRPr>
          </a:p>
          <a:p>
            <a:endParaRPr lang="vi-VN" dirty="0">
              <a:solidFill>
                <a:schemeClr val="tx1"/>
              </a:solidFill>
            </a:endParaRPr>
          </a:p>
          <a:p>
            <a:pPr algn="just"/>
            <a:r>
              <a:rPr lang="vi-VN" b="1" dirty="0">
                <a:solidFill>
                  <a:schemeClr val="tx1"/>
                </a:solidFill>
              </a:rPr>
              <a:t>PRIHVATLJIVE AKTIVNOSTI: </a:t>
            </a:r>
            <a:endParaRPr lang="hr-HR" b="1" dirty="0">
              <a:solidFill>
                <a:schemeClr val="tx1"/>
              </a:solidFill>
            </a:endParaRPr>
          </a:p>
          <a:p>
            <a:pPr algn="just"/>
            <a:endParaRPr lang="hr-HR" b="1" dirty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vi-VN" dirty="0">
                <a:solidFill>
                  <a:schemeClr val="tx1"/>
                </a:solidFill>
              </a:rPr>
              <a:t>Aktivnosti povezane s TRL 5-8 (projekti čija je zrelost izvan faze dokazivanja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vi-VN" dirty="0">
                <a:solidFill>
                  <a:schemeClr val="tx1"/>
                </a:solidFill>
              </a:rPr>
              <a:t>koncepta, ali koji još nisu spremni za tržište).</a:t>
            </a:r>
            <a:r>
              <a:rPr lang="hr-HR" dirty="0">
                <a:solidFill>
                  <a:schemeClr val="tx1"/>
                </a:solidFill>
              </a:rPr>
              <a:t> 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hr-HR" dirty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r-HR" dirty="0">
                <a:solidFill>
                  <a:schemeClr val="tx1"/>
                </a:solidFill>
              </a:rPr>
              <a:t>N</a:t>
            </a:r>
            <a:r>
              <a:rPr lang="vi-VN" dirty="0">
                <a:solidFill>
                  <a:schemeClr val="tx1"/>
                </a:solidFill>
              </a:rPr>
              <a:t>adogradnja,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vi-VN" dirty="0">
                <a:solidFill>
                  <a:schemeClr val="tx1"/>
                </a:solidFill>
              </a:rPr>
              <a:t>osmišljavanje, provjera izvedbe, validacija tržišta, ispitivanje, razvoj pilot-linija, zaštita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vi-VN" dirty="0">
                <a:solidFill>
                  <a:schemeClr val="tx1"/>
                </a:solidFill>
              </a:rPr>
              <a:t>intelektualnog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vi-VN" dirty="0">
                <a:solidFill>
                  <a:schemeClr val="tx1"/>
                </a:solidFill>
              </a:rPr>
              <a:t>vlasništva i vanjske usluge usmjerene na razvoj inovativne ideje (proizvod, postupak, usluga itd.) i</a:t>
            </a:r>
            <a:endParaRPr lang="hr-HR" dirty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endParaRPr lang="vi-VN" dirty="0">
              <a:solidFill>
                <a:schemeClr val="tx1"/>
              </a:solidFill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r-HR" dirty="0">
                <a:solidFill>
                  <a:schemeClr val="tx1"/>
                </a:solidFill>
              </a:rPr>
              <a:t>O</a:t>
            </a:r>
            <a:r>
              <a:rPr lang="vi-VN" dirty="0">
                <a:solidFill>
                  <a:schemeClr val="tx1"/>
                </a:solidFill>
              </a:rPr>
              <a:t>sposobljavanje o spremnosti za investicije pružatelja kojeg odabere prijavitelj. Usporedno s financiranjem,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vi-VN" dirty="0">
                <a:solidFill>
                  <a:schemeClr val="tx1"/>
                </a:solidFill>
              </a:rPr>
              <a:t>korisnici su obvezni proći osposobljavanje za specifične vještine za start-up tvrtke (kao što su upravljanje rizikom,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vi-VN" dirty="0">
                <a:solidFill>
                  <a:schemeClr val="tx1"/>
                </a:solidFill>
              </a:rPr>
              <a:t>strateško razmišljanje, sposobnost suočavanja s izazovima i zahtjevima različite prirode, vještine povezane s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vi-VN" dirty="0">
                <a:solidFill>
                  <a:schemeClr val="tx1"/>
                </a:solidFill>
              </a:rPr>
              <a:t>poslovnim planiranjem, planiranjem ljudskih resursa, potreba financiranja i sl.) u svrhu izgradnje kapaciteta i</a:t>
            </a:r>
            <a:r>
              <a:rPr lang="hr-HR" dirty="0">
                <a:solidFill>
                  <a:schemeClr val="tx1"/>
                </a:solidFill>
              </a:rPr>
              <a:t> </a:t>
            </a:r>
            <a:r>
              <a:rPr lang="vi-VN" dirty="0">
                <a:solidFill>
                  <a:schemeClr val="tx1"/>
                </a:solidFill>
              </a:rPr>
              <a:t>spremnosti za investicije. </a:t>
            </a:r>
          </a:p>
          <a:p>
            <a:endParaRPr lang="hr-HR" dirty="0"/>
          </a:p>
        </p:txBody>
      </p:sp>
      <p:pic>
        <p:nvPicPr>
          <p:cNvPr id="4" name="Slika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66949"/>
            <a:ext cx="151828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998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572424"/>
            <a:ext cx="8229600" cy="979512"/>
          </a:xfrm>
        </p:spPr>
        <p:txBody>
          <a:bodyPr/>
          <a:lstStyle/>
          <a:p>
            <a:br>
              <a:rPr lang="hr-HR" sz="4800" dirty="0"/>
            </a:br>
            <a:r>
              <a:rPr lang="hr-HR" sz="4000" dirty="0"/>
              <a:t>Natječaj: Komercijalizacija inovacija (1)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83069" y="1458249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r-H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Cilj/svrha natječaja:</a:t>
            </a:r>
          </a:p>
          <a:p>
            <a:pPr marL="0" indent="0" algn="just">
              <a:buNone/>
            </a:pPr>
            <a:r>
              <a:rPr lang="hr-HR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Potaknuti komercijalizacija inovativnih proizvoda i usluga koji su nastali primjenom rezultata istraživanja, razvoja i inovacija, čime će se povećati inovativni kapacitet MSP-ova te povećati izvoz inovativnih proizvoda, usluga ili tehnologija  MSP-ova.</a:t>
            </a:r>
          </a:p>
          <a:p>
            <a:pPr marL="0" indent="0" algn="just">
              <a:buNone/>
            </a:pPr>
            <a:endParaRPr lang="hr-HR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vi-VN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PRIHVATLJIVI PRIJAVITELJI: </a:t>
            </a:r>
            <a:r>
              <a:rPr lang="vi-VN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MSP-ovi sa zrelim inovacijskim projektima (TRL 7 ili više) sa najmanje jednim</a:t>
            </a:r>
            <a:r>
              <a:rPr lang="hr-HR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zaposlenim u 2021. godini.</a:t>
            </a:r>
            <a:endParaRPr lang="hr-HR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vi-VN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vi-VN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PRIHVATLJIVE AKTIVNOSTI:</a:t>
            </a:r>
          </a:p>
          <a:p>
            <a:pPr marL="0" indent="0" algn="just">
              <a:buNone/>
            </a:pPr>
            <a:r>
              <a:rPr lang="hr-HR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vi-VN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Ulaganje u materijalnu i nematerijalnu imovinu (Regionalne potpore)</a:t>
            </a:r>
          </a:p>
          <a:p>
            <a:pPr marL="0" indent="0" algn="just">
              <a:buNone/>
            </a:pPr>
            <a:r>
              <a:rPr lang="hr-HR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vi-VN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Sudjelovanje na sajmovima</a:t>
            </a:r>
          </a:p>
          <a:p>
            <a:pPr marL="0" indent="0" algn="just">
              <a:buNone/>
            </a:pPr>
            <a:r>
              <a:rPr lang="hr-HR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vi-VN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Potpore za inovacije za MSP-ove (dobivanje patenata, savjetodavne usluge za inovacije)</a:t>
            </a:r>
          </a:p>
          <a:p>
            <a:pPr marL="0" indent="0" algn="just">
              <a:buNone/>
            </a:pPr>
            <a:r>
              <a:rPr lang="hr-HR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vi-VN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D) Aktivnosti za inovacije procesa i organizacije poslovanja</a:t>
            </a:r>
          </a:p>
          <a:p>
            <a:pPr marL="0" indent="0" algn="just">
              <a:buNone/>
            </a:pPr>
            <a:r>
              <a:rPr lang="hr-HR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vi-VN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E) Prateće aktivnosti povezane s provedbom projekta (revizija projekta, </a:t>
            </a:r>
            <a:r>
              <a:rPr lang="hr-HR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  	    </a:t>
            </a:r>
            <a:r>
              <a:rPr lang="vi-VN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priprema/upravljanje</a:t>
            </a:r>
            <a:r>
              <a:rPr lang="hr-HR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vi-VN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projektom)</a:t>
            </a:r>
            <a:endParaRPr lang="hr-HR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vi-VN" sz="1100" dirty="0"/>
          </a:p>
          <a:p>
            <a:pPr marL="0" indent="0">
              <a:buNone/>
            </a:pPr>
            <a:r>
              <a:rPr lang="hr-HR" sz="1100" dirty="0"/>
              <a:t>	</a:t>
            </a:r>
          </a:p>
        </p:txBody>
      </p:sp>
      <p:pic>
        <p:nvPicPr>
          <p:cNvPr id="4" name="Slika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984212"/>
            <a:ext cx="1518285" cy="88582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5013176"/>
            <a:ext cx="280035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784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79512"/>
          </a:xfrm>
        </p:spPr>
        <p:txBody>
          <a:bodyPr/>
          <a:lstStyle/>
          <a:p>
            <a:r>
              <a:rPr lang="hr-HR" sz="4800" dirty="0"/>
              <a:t>Natječaj: Komercijalizacija inovacija (2)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vi-VN" sz="1400" b="1" dirty="0">
                <a:solidFill>
                  <a:schemeClr val="tx1"/>
                </a:solidFill>
              </a:rPr>
              <a:t>PRIHVATLJIVI TROŠKOVI: </a:t>
            </a:r>
            <a:endParaRPr lang="hr-HR" sz="1400" b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vi-VN" sz="1400" dirty="0">
                <a:solidFill>
                  <a:schemeClr val="tx1"/>
                </a:solidFill>
              </a:rPr>
              <a:t>Troškovi ulaganja u materijalnu i nematerijalnu imovinu, troškovi za</a:t>
            </a:r>
            <a:r>
              <a:rPr lang="hr-HR" sz="1400" dirty="0">
                <a:solidFill>
                  <a:schemeClr val="tx1"/>
                </a:solidFill>
              </a:rPr>
              <a:t> </a:t>
            </a:r>
            <a:r>
              <a:rPr lang="vi-VN" sz="1400" dirty="0">
                <a:solidFill>
                  <a:schemeClr val="tx1"/>
                </a:solidFill>
              </a:rPr>
              <a:t>sudjelovanje na</a:t>
            </a:r>
            <a:r>
              <a:rPr lang="hr-HR" sz="1400" dirty="0">
                <a:solidFill>
                  <a:schemeClr val="tx1"/>
                </a:solidFill>
              </a:rPr>
              <a:t> </a:t>
            </a:r>
            <a:r>
              <a:rPr lang="vi-VN" sz="1400" dirty="0">
                <a:solidFill>
                  <a:schemeClr val="tx1"/>
                </a:solidFill>
              </a:rPr>
              <a:t>sajmovima, Troškovi dobivanja, potvrđivanja i obrane patenata i ostale nematerijalne imovine, Troškovi upućivanja</a:t>
            </a:r>
            <a:r>
              <a:rPr lang="hr-HR" sz="1400" dirty="0">
                <a:solidFill>
                  <a:schemeClr val="tx1"/>
                </a:solidFill>
              </a:rPr>
              <a:t> </a:t>
            </a:r>
            <a:r>
              <a:rPr lang="vi-VN" sz="1400" dirty="0">
                <a:solidFill>
                  <a:schemeClr val="tx1"/>
                </a:solidFill>
              </a:rPr>
              <a:t>visokokvalificiranog osoblja iz organizacije za istraživanje i širenje znanja ili velikog poduzetnika na rad na</a:t>
            </a:r>
            <a:r>
              <a:rPr lang="hr-HR" sz="1400" dirty="0">
                <a:solidFill>
                  <a:schemeClr val="tx1"/>
                </a:solidFill>
              </a:rPr>
              <a:t> </a:t>
            </a:r>
            <a:r>
              <a:rPr lang="vi-VN" sz="1400" dirty="0">
                <a:solidFill>
                  <a:schemeClr val="tx1"/>
                </a:solidFill>
              </a:rPr>
              <a:t>novootvoreno radno mjesto kod poduzetnika, savjetodavne usluge,</a:t>
            </a:r>
            <a:r>
              <a:rPr lang="hr-HR" sz="1400" dirty="0">
                <a:solidFill>
                  <a:schemeClr val="tx1"/>
                </a:solidFill>
              </a:rPr>
              <a:t> </a:t>
            </a:r>
            <a:r>
              <a:rPr lang="vi-VN" sz="1400" dirty="0">
                <a:solidFill>
                  <a:schemeClr val="tx1"/>
                </a:solidFill>
              </a:rPr>
              <a:t>troškovi osoblja (plaće) za rad na projektu,</a:t>
            </a:r>
            <a:r>
              <a:rPr lang="hr-HR" sz="1400" dirty="0">
                <a:solidFill>
                  <a:schemeClr val="tx1"/>
                </a:solidFill>
              </a:rPr>
              <a:t> </a:t>
            </a:r>
            <a:r>
              <a:rPr lang="vi-VN" sz="1400" dirty="0">
                <a:solidFill>
                  <a:schemeClr val="tx1"/>
                </a:solidFill>
              </a:rPr>
              <a:t>licencije/patenti, režije, ostali troškovi povezani s projektom</a:t>
            </a:r>
            <a:endParaRPr lang="hr-HR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vi-VN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r-HR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Visina potpore:</a:t>
            </a:r>
            <a:endParaRPr lang="vi-VN" sz="1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hr-HR" sz="1400" dirty="0">
                <a:solidFill>
                  <a:schemeClr val="tx1"/>
                </a:solidFill>
              </a:rPr>
              <a:t>	</a:t>
            </a:r>
            <a:r>
              <a:rPr lang="vi-VN" sz="1400" dirty="0">
                <a:solidFill>
                  <a:schemeClr val="tx1"/>
                </a:solidFill>
              </a:rPr>
              <a:t>- najniži iznos 760.000,00 HRK</a:t>
            </a:r>
          </a:p>
          <a:p>
            <a:pPr marL="0" indent="0">
              <a:buNone/>
            </a:pPr>
            <a:r>
              <a:rPr lang="hr-HR" sz="1400" dirty="0">
                <a:solidFill>
                  <a:schemeClr val="tx1"/>
                </a:solidFill>
              </a:rPr>
              <a:t>	</a:t>
            </a:r>
            <a:r>
              <a:rPr lang="vi-VN" sz="1400" dirty="0">
                <a:solidFill>
                  <a:schemeClr val="tx1"/>
                </a:solidFill>
              </a:rPr>
              <a:t>- najviši iznos 5.320.000,00 HRK</a:t>
            </a:r>
            <a:endParaRPr lang="hr-HR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vi-VN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vi-VN" sz="1400" b="1" dirty="0">
                <a:solidFill>
                  <a:schemeClr val="tx1"/>
                </a:solidFill>
              </a:rPr>
              <a:t>Intenzitet potpora: </a:t>
            </a:r>
            <a:r>
              <a:rPr lang="vi-VN" sz="1400" dirty="0">
                <a:solidFill>
                  <a:schemeClr val="tx1"/>
                </a:solidFill>
              </a:rPr>
              <a:t>45% - 75%</a:t>
            </a:r>
          </a:p>
          <a:p>
            <a:pPr marL="0" indent="0">
              <a:buNone/>
            </a:pPr>
            <a:r>
              <a:rPr lang="vi-VN" sz="1400" b="1" dirty="0">
                <a:solidFill>
                  <a:schemeClr val="tx1"/>
                </a:solidFill>
              </a:rPr>
              <a:t>Rok dostave: </a:t>
            </a:r>
            <a:r>
              <a:rPr lang="vi-VN" sz="1400" dirty="0">
                <a:solidFill>
                  <a:schemeClr val="tx1"/>
                </a:solidFill>
              </a:rPr>
              <a:t>30.6.2023.</a:t>
            </a:r>
            <a:endParaRPr lang="hr-HR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vi-VN" sz="1400" dirty="0">
              <a:solidFill>
                <a:schemeClr val="tx1"/>
              </a:solidFill>
            </a:endParaRPr>
          </a:p>
          <a:p>
            <a:r>
              <a:rPr lang="vi-VN" sz="1400" u="sng" dirty="0">
                <a:solidFill>
                  <a:schemeClr val="tx1"/>
                </a:solidFill>
              </a:rPr>
              <a:t>Podnošenje projektnog prijedloga dozvoljeno je najranije </a:t>
            </a:r>
            <a:r>
              <a:rPr lang="hr-HR" sz="1400" u="sng" dirty="0">
                <a:solidFill>
                  <a:schemeClr val="tx1"/>
                </a:solidFill>
              </a:rPr>
              <a:t> </a:t>
            </a:r>
            <a:r>
              <a:rPr lang="vi-VN" sz="1400" u="sng" dirty="0">
                <a:solidFill>
                  <a:schemeClr val="tx1"/>
                </a:solidFill>
              </a:rPr>
              <a:t>od 20. svibnja 2022. godine u 11:00 sati. </a:t>
            </a:r>
            <a:endParaRPr lang="hr-HR" sz="1400" u="sng" dirty="0">
              <a:solidFill>
                <a:schemeClr val="tx1"/>
              </a:solidFill>
            </a:endParaRPr>
          </a:p>
        </p:txBody>
      </p:sp>
      <p:pic>
        <p:nvPicPr>
          <p:cNvPr id="4" name="Slika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984212"/>
            <a:ext cx="151828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492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555576"/>
          </a:xfrm>
        </p:spPr>
        <p:txBody>
          <a:bodyPr/>
          <a:lstStyle/>
          <a:p>
            <a:r>
              <a:rPr lang="hr-HR" sz="4800" dirty="0"/>
              <a:t>Natječaj: Cjeloživotno obrazovanje za obrtništvo (1)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2132856"/>
            <a:ext cx="8229600" cy="2908920"/>
          </a:xfrm>
        </p:spPr>
        <p:txBody>
          <a:bodyPr>
            <a:noAutofit/>
          </a:bodyPr>
          <a:lstStyle/>
          <a:p>
            <a:pPr algn="just"/>
            <a:r>
              <a:rPr lang="hr-HR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 je namijenjen poticanju ciljanih programa obrazovanja za obrtništvo koji osiguravaju kvalitetne i motivirane kadrove u svrhu jačanja konkurentnosti, poticanja produktivnosti, te rasta i razvoja obrtništva.</a:t>
            </a:r>
          </a:p>
          <a:p>
            <a:pPr marL="0" indent="0" algn="just">
              <a:buNone/>
            </a:pPr>
            <a:endParaRPr lang="hr-HR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hr-HR" sz="1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Prihvatljivi prijavitelji: </a:t>
            </a:r>
            <a:r>
              <a:rPr lang="hr-HR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mikro, mala i srednja poduzeća (isključivo obrti, trgovačka društva i zadruge), te fizičke osobe.</a:t>
            </a:r>
          </a:p>
          <a:p>
            <a:pPr marL="0" indent="0" algn="just">
              <a:buNone/>
            </a:pPr>
            <a:endParaRPr lang="hr-HR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Slika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98832"/>
            <a:ext cx="1518285" cy="88582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912" y="4175001"/>
            <a:ext cx="26384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8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555576"/>
          </a:xfrm>
        </p:spPr>
        <p:txBody>
          <a:bodyPr/>
          <a:lstStyle/>
          <a:p>
            <a:r>
              <a:rPr lang="hr-HR" sz="4000" dirty="0"/>
              <a:t>Natječaj: Cjeloživotno obrazovanje za obrtništvo (2)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0324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hr-HR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vi-VN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Bespovratna sredstva namijenjena su sufinanciranju troškova nastalih tijekom 2020., 2021. i 2022. godine s osnove:</a:t>
            </a:r>
            <a:endParaRPr lang="hr-HR"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vi-VN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stjecanja obrazovanja za obavljanje vezanih obrta sukladno programima </a:t>
            </a:r>
            <a:r>
              <a:rPr lang="hr-HR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obrazovanja/ispita koje donosi </a:t>
            </a:r>
            <a:r>
              <a:rPr lang="hr-HR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vi-VN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javnopravno tijelo nadležno za obrt z</a:t>
            </a:r>
            <a:r>
              <a:rPr lang="hr-HR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 </a:t>
            </a:r>
            <a:r>
              <a:rPr lang="vi-VN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zanimanja koja su definirana Pravilnikom o vezanim i povlaštenim obrtima i</a:t>
            </a:r>
            <a:r>
              <a:rPr lang="hr-HR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načinu izdavanja povlastica,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vi-VN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stjecanja osposobljenosti za zanimanje pogrebnik,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vi-VN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polaganja naučničkog ispita,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vi-VN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stjecanja osnovnih znanja o poučavanju učenika,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vi-VN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ishođenja/obnove dozvole (licencije) za izvođenje naukovanja.</a:t>
            </a:r>
            <a:endParaRPr lang="hr-HR" sz="1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>
              <a:buFont typeface="Wingdings" panose="05000000000000000000" pitchFamily="2" charset="2"/>
              <a:buChar char="v"/>
            </a:pPr>
            <a:endParaRPr lang="hr-HR" sz="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 algn="just">
              <a:buFont typeface="Wingdings" panose="05000000000000000000" pitchFamily="2" charset="2"/>
              <a:buChar char="v"/>
            </a:pPr>
            <a:endParaRPr lang="hr-HR" sz="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hr-HR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Prijave </a:t>
            </a:r>
            <a:r>
              <a:rPr lang="hr-HR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zaprimaju isključivo od 11.04.2022 godine do iskorištenja sredstava, ali ne dulje od 31.10.2022. godine.</a:t>
            </a:r>
          </a:p>
        </p:txBody>
      </p:sp>
      <p:pic>
        <p:nvPicPr>
          <p:cNvPr id="5" name="Slika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998832"/>
            <a:ext cx="151828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0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23528"/>
          </a:xfrm>
        </p:spPr>
        <p:txBody>
          <a:bodyPr/>
          <a:lstStyle/>
          <a:p>
            <a:r>
              <a:rPr lang="hr-HR" dirty="0"/>
              <a:t>Program EUREKA (1)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1"/>
          </a:xfrm>
        </p:spPr>
        <p:txBody>
          <a:bodyPr>
            <a:normAutofit/>
          </a:bodyPr>
          <a:lstStyle/>
          <a:p>
            <a:pPr algn="just"/>
            <a:r>
              <a:rPr lang="vi-VN" sz="1600" dirty="0">
                <a:solidFill>
                  <a:schemeClr val="tx1"/>
                </a:solidFill>
              </a:rPr>
              <a:t>Potiču</a:t>
            </a:r>
            <a:r>
              <a:rPr lang="hr-HR" sz="1600" dirty="0">
                <a:solidFill>
                  <a:schemeClr val="tx1"/>
                </a:solidFill>
              </a:rPr>
              <a:t> </a:t>
            </a:r>
            <a:r>
              <a:rPr lang="hr-HR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</a:t>
            </a:r>
            <a:r>
              <a:rPr lang="vi-VN" sz="1600" dirty="0">
                <a:solidFill>
                  <a:schemeClr val="tx1"/>
                </a:solidFill>
              </a:rPr>
              <a:t> mala, srednja i velika poduzeća na suradnju s međunarodnim partnerima u</a:t>
            </a:r>
            <a:r>
              <a:rPr lang="hr-HR" sz="1600" dirty="0">
                <a:solidFill>
                  <a:schemeClr val="tx1"/>
                </a:solidFill>
              </a:rPr>
              <a:t> </a:t>
            </a:r>
            <a:r>
              <a:rPr lang="vi-VN" sz="1600" dirty="0">
                <a:solidFill>
                  <a:schemeClr val="tx1"/>
                </a:solidFill>
              </a:rPr>
              <a:t>pokretanju istraživačko-razvojnih aktivnosti. Partneri iz Hrvatske mogu ostvariti pravo na najviše 1,5 milijuna kuna bespovratnih sredstava za projekte suradnje s međunarodnim partnerima.</a:t>
            </a:r>
          </a:p>
          <a:p>
            <a:pPr marL="0" indent="0" algn="just">
              <a:buNone/>
            </a:pPr>
            <a:endParaRPr lang="vi-VN" sz="16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vi-VN" sz="1600" b="1" dirty="0">
                <a:solidFill>
                  <a:schemeClr val="tx1"/>
                </a:solidFill>
              </a:rPr>
              <a:t>Ciljevi programa su:</a:t>
            </a:r>
          </a:p>
          <a:p>
            <a:pPr algn="just"/>
            <a:endParaRPr lang="vi-VN" sz="1600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vi-VN" sz="1600" dirty="0">
                <a:solidFill>
                  <a:schemeClr val="tx1"/>
                </a:solidFill>
              </a:rPr>
              <a:t>potaknuti tvrtke na ulaganje u aktivnosti istraživanja i razvoja te na</a:t>
            </a:r>
            <a:r>
              <a:rPr lang="hr-HR" sz="1600" dirty="0">
                <a:solidFill>
                  <a:schemeClr val="tx1"/>
                </a:solidFill>
              </a:rPr>
              <a:t> </a:t>
            </a:r>
            <a:r>
              <a:rPr lang="vi-VN" sz="1600" dirty="0">
                <a:solidFill>
                  <a:schemeClr val="tx1"/>
                </a:solidFill>
              </a:rPr>
              <a:t>taj način jačati njihov inovacijski kapacitet,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vi-VN" sz="1600" dirty="0">
                <a:solidFill>
                  <a:schemeClr val="tx1"/>
                </a:solidFill>
              </a:rPr>
              <a:t>potaknuti međunarodnu suradnju poduzetnika i znanstveno</a:t>
            </a:r>
            <a:r>
              <a:rPr lang="hr-HR" sz="1600" dirty="0">
                <a:solidFill>
                  <a:schemeClr val="tx1"/>
                </a:solidFill>
              </a:rPr>
              <a:t> 	          	  </a:t>
            </a:r>
            <a:r>
              <a:rPr lang="vi-VN" sz="1600" dirty="0">
                <a:solidFill>
                  <a:schemeClr val="tx1"/>
                </a:solidFill>
              </a:rPr>
              <a:t>istraživačkih organizacija i</a:t>
            </a:r>
            <a:r>
              <a:rPr lang="hr-HR" sz="1600" dirty="0">
                <a:solidFill>
                  <a:schemeClr val="tx1"/>
                </a:solidFill>
              </a:rPr>
              <a:t> s</a:t>
            </a:r>
            <a:r>
              <a:rPr lang="vi-VN" sz="1600" dirty="0">
                <a:solidFill>
                  <a:schemeClr val="tx1"/>
                </a:solidFill>
              </a:rPr>
              <a:t>tvoriti temelje za međunarodni tržišni</a:t>
            </a:r>
            <a:r>
              <a:rPr lang="hr-HR" sz="1600" dirty="0">
                <a:solidFill>
                  <a:schemeClr val="tx1"/>
                </a:solidFill>
              </a:rPr>
              <a:t> </a:t>
            </a:r>
            <a:r>
              <a:rPr lang="vi-VN" sz="1600" dirty="0">
                <a:solidFill>
                  <a:schemeClr val="tx1"/>
                </a:solidFill>
              </a:rPr>
              <a:t>plasman.</a:t>
            </a:r>
            <a:endParaRPr lang="hr-HR" sz="16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vi-VN" dirty="0">
              <a:solidFill>
                <a:schemeClr val="tx1"/>
              </a:solidFill>
            </a:endParaRPr>
          </a:p>
        </p:txBody>
      </p:sp>
      <p:pic>
        <p:nvPicPr>
          <p:cNvPr id="5" name="Slika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98832"/>
            <a:ext cx="151828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7515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zvršno">
  <a:themeElements>
    <a:clrScheme name="Izvršn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Izvršn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Izvrš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532</TotalTime>
  <Words>2812</Words>
  <Application>Microsoft Office PowerPoint</Application>
  <PresentationFormat>Prikaz na zaslonu (4:3)</PresentationFormat>
  <Paragraphs>291</Paragraphs>
  <Slides>28</Slides>
  <Notes>18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28</vt:i4>
      </vt:variant>
    </vt:vector>
  </HeadingPairs>
  <TitlesOfParts>
    <vt:vector size="36" baseType="lpstr">
      <vt:lpstr>Arial</vt:lpstr>
      <vt:lpstr>Calibri</vt:lpstr>
      <vt:lpstr>Century Gothic</vt:lpstr>
      <vt:lpstr>Courier New</vt:lpstr>
      <vt:lpstr>Palatino Linotype</vt:lpstr>
      <vt:lpstr>Tahoma</vt:lpstr>
      <vt:lpstr>Wingdings</vt:lpstr>
      <vt:lpstr>Izvršno</vt:lpstr>
      <vt:lpstr>Okrugli stol- Otvoreni natječaji za male i srednje poduzetnike (MSP)</vt:lpstr>
      <vt:lpstr>Popis otvorenih natječaja</vt:lpstr>
      <vt:lpstr>Natječaj: Bespovratne potpore za novoosnovana poduzeća (1)</vt:lpstr>
      <vt:lpstr>Natječaj: Bespovratne potpore za novoosnovana poduzeća (2)</vt:lpstr>
      <vt:lpstr> Natječaj: Komercijalizacija inovacija (1)</vt:lpstr>
      <vt:lpstr>Natječaj: Komercijalizacija inovacija (2)</vt:lpstr>
      <vt:lpstr>Natječaj: Cjeloživotno obrazovanje za obrtništvo (1)</vt:lpstr>
      <vt:lpstr>Natječaj: Cjeloživotno obrazovanje za obrtništvo (2)</vt:lpstr>
      <vt:lpstr>Program EUREKA (1)</vt:lpstr>
      <vt:lpstr>Program EUREKA (2)</vt:lpstr>
      <vt:lpstr>Vaučeri za obrazovanje (1)</vt:lpstr>
      <vt:lpstr>Vaučeri za obrazovanje (2)</vt:lpstr>
      <vt:lpstr> Javni poziv za poticanje obnovljivih izvora energije</vt:lpstr>
      <vt:lpstr>HBOR krediti (1)</vt:lpstr>
      <vt:lpstr>HBOR krediti (2)</vt:lpstr>
      <vt:lpstr>Zakon o poticanju ulaganja (1)</vt:lpstr>
      <vt:lpstr>Zakon o poticanju ulaganja (2)</vt:lpstr>
      <vt:lpstr>Natječaji u najavi </vt:lpstr>
      <vt:lpstr> Provjera inovativnog koncepta-POC9</vt:lpstr>
      <vt:lpstr>Transformacija i jačanje konkurentnosti kulturnih i kreativnih industrija</vt:lpstr>
      <vt:lpstr>Vaučeri za digitalizaciju</vt:lpstr>
      <vt:lpstr>Bespovratne potpore za digitalizaciju</vt:lpstr>
      <vt:lpstr>Poticanje energetske učinkovitosti, toplinarstva i obnovljivih izvora energije za dekarbonizaciju ener.sektora</vt:lpstr>
      <vt:lpstr>Jačanje održivosti te poticanje zelene i digitalne tranzicije  poduzetnika u sektoru turizma</vt:lpstr>
      <vt:lpstr>Jačanje održivosti te poticanje zelene i digitalne tranzicije  poduzetnika u sektoru turizma</vt:lpstr>
      <vt:lpstr>ESIF zajmovi Hamag bicro-a</vt:lpstr>
      <vt:lpstr>INFO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Okrugli stol za poduzetnike</dc:title>
  <dc:creator>Korisnik</dc:creator>
  <cp:lastModifiedBy>Korisnik</cp:lastModifiedBy>
  <cp:revision>38</cp:revision>
  <cp:lastPrinted>2022-04-22T06:10:26Z</cp:lastPrinted>
  <dcterms:created xsi:type="dcterms:W3CDTF">2022-04-21T06:53:09Z</dcterms:created>
  <dcterms:modified xsi:type="dcterms:W3CDTF">2022-04-22T09:16:08Z</dcterms:modified>
</cp:coreProperties>
</file>